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5" r:id="rId1"/>
  </p:sldMasterIdLst>
  <p:handoutMasterIdLst>
    <p:handoutMasterId r:id="rId73"/>
  </p:handoutMasterIdLst>
  <p:sldIdLst>
    <p:sldId id="256" r:id="rId2"/>
    <p:sldId id="304" r:id="rId3"/>
    <p:sldId id="339" r:id="rId4"/>
    <p:sldId id="340" r:id="rId5"/>
    <p:sldId id="257" r:id="rId6"/>
    <p:sldId id="295" r:id="rId7"/>
    <p:sldId id="330" r:id="rId8"/>
    <p:sldId id="329" r:id="rId9"/>
    <p:sldId id="296" r:id="rId10"/>
    <p:sldId id="324" r:id="rId11"/>
    <p:sldId id="293" r:id="rId12"/>
    <p:sldId id="294" r:id="rId13"/>
    <p:sldId id="342" r:id="rId14"/>
    <p:sldId id="343" r:id="rId15"/>
    <p:sldId id="331" r:id="rId16"/>
    <p:sldId id="332" r:id="rId17"/>
    <p:sldId id="333" r:id="rId18"/>
    <p:sldId id="334" r:id="rId19"/>
    <p:sldId id="288" r:id="rId20"/>
    <p:sldId id="289" r:id="rId21"/>
    <p:sldId id="345" r:id="rId22"/>
    <p:sldId id="314" r:id="rId23"/>
    <p:sldId id="323" r:id="rId24"/>
    <p:sldId id="326" r:id="rId25"/>
    <p:sldId id="346" r:id="rId26"/>
    <p:sldId id="315" r:id="rId27"/>
    <p:sldId id="325" r:id="rId28"/>
    <p:sldId id="317" r:id="rId29"/>
    <p:sldId id="327" r:id="rId30"/>
    <p:sldId id="347" r:id="rId31"/>
    <p:sldId id="348" r:id="rId32"/>
    <p:sldId id="291" r:id="rId33"/>
    <p:sldId id="336" r:id="rId34"/>
    <p:sldId id="297" r:id="rId35"/>
    <p:sldId id="298" r:id="rId36"/>
    <p:sldId id="299" r:id="rId37"/>
    <p:sldId id="302" r:id="rId38"/>
    <p:sldId id="300" r:id="rId39"/>
    <p:sldId id="301" r:id="rId40"/>
    <p:sldId id="319" r:id="rId41"/>
    <p:sldId id="305" r:id="rId42"/>
    <p:sldId id="341" r:id="rId43"/>
    <p:sldId id="308" r:id="rId44"/>
    <p:sldId id="318" r:id="rId45"/>
    <p:sldId id="292" r:id="rId46"/>
    <p:sldId id="321" r:id="rId47"/>
    <p:sldId id="282" r:id="rId48"/>
    <p:sldId id="262" r:id="rId49"/>
    <p:sldId id="263" r:id="rId50"/>
    <p:sldId id="284" r:id="rId51"/>
    <p:sldId id="267" r:id="rId52"/>
    <p:sldId id="264" r:id="rId53"/>
    <p:sldId id="337" r:id="rId54"/>
    <p:sldId id="338" r:id="rId55"/>
    <p:sldId id="266" r:id="rId56"/>
    <p:sldId id="265" r:id="rId57"/>
    <p:sldId id="320" r:id="rId58"/>
    <p:sldId id="269" r:id="rId59"/>
    <p:sldId id="328" r:id="rId60"/>
    <p:sldId id="270" r:id="rId61"/>
    <p:sldId id="271" r:id="rId62"/>
    <p:sldId id="272" r:id="rId63"/>
    <p:sldId id="344" r:id="rId64"/>
    <p:sldId id="276" r:id="rId65"/>
    <p:sldId id="285" r:id="rId66"/>
    <p:sldId id="278" r:id="rId67"/>
    <p:sldId id="309" r:id="rId68"/>
    <p:sldId id="310" r:id="rId69"/>
    <p:sldId id="322" r:id="rId70"/>
    <p:sldId id="283" r:id="rId71"/>
    <p:sldId id="287" r:id="rId72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aramond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aramond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aramond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aramond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aramond" pitchFamily="18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Garamond" pitchFamily="18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Garamond" pitchFamily="18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Garamond" pitchFamily="18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Garamond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148" autoAdjust="0"/>
    <p:restoredTop sz="35113" autoAdjust="0"/>
  </p:normalViewPr>
  <p:slideViewPr>
    <p:cSldViewPr>
      <p:cViewPr varScale="1">
        <p:scale>
          <a:sx n="107" d="100"/>
          <a:sy n="107" d="100"/>
        </p:scale>
        <p:origin x="1764" y="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endParaRPr lang="en-US"/>
          </a:p>
        </p:txBody>
      </p:sp>
      <p:sp>
        <p:nvSpPr>
          <p:cNvPr id="18125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endParaRPr lang="en-US"/>
          </a:p>
        </p:txBody>
      </p:sp>
      <p:sp>
        <p:nvSpPr>
          <p:cNvPr id="18125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endParaRPr lang="en-US"/>
          </a:p>
        </p:txBody>
      </p:sp>
      <p:sp>
        <p:nvSpPr>
          <p:cNvPr id="18125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fld id="{B31F1768-6840-41CF-B129-FBF540D0F0F4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8306" name="Group 2"/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98307" name="Group 3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98308" name="Freeform 4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>
                  <a:gd name="T0" fmla="*/ 2740 w 2882"/>
                  <a:gd name="T1" fmla="*/ 528 h 1671"/>
                  <a:gd name="T2" fmla="*/ 2632 w 2882"/>
                  <a:gd name="T3" fmla="*/ 484 h 1671"/>
                  <a:gd name="T4" fmla="*/ 2480 w 2882"/>
                  <a:gd name="T5" fmla="*/ 424 h 1671"/>
                  <a:gd name="T6" fmla="*/ 2203 w 2882"/>
                  <a:gd name="T7" fmla="*/ 343 h 1671"/>
                  <a:gd name="T8" fmla="*/ 1970 w 2882"/>
                  <a:gd name="T9" fmla="*/ 277 h 1671"/>
                  <a:gd name="T10" fmla="*/ 1807 w 2882"/>
                  <a:gd name="T11" fmla="*/ 212 h 1671"/>
                  <a:gd name="T12" fmla="*/ 1693 w 2882"/>
                  <a:gd name="T13" fmla="*/ 152 h 1671"/>
                  <a:gd name="T14" fmla="*/ 1628 w 2882"/>
                  <a:gd name="T15" fmla="*/ 103 h 1671"/>
                  <a:gd name="T16" fmla="*/ 1590 w 2882"/>
                  <a:gd name="T17" fmla="*/ 60 h 1671"/>
                  <a:gd name="T18" fmla="*/ 1579 w 2882"/>
                  <a:gd name="T19" fmla="*/ 27 h 1671"/>
                  <a:gd name="T20" fmla="*/ 1585 w 2882"/>
                  <a:gd name="T21" fmla="*/ 0 h 1671"/>
                  <a:gd name="T22" fmla="*/ 1557 w 2882"/>
                  <a:gd name="T23" fmla="*/ 49 h 1671"/>
                  <a:gd name="T24" fmla="*/ 1568 w 2882"/>
                  <a:gd name="T25" fmla="*/ 98 h 1671"/>
                  <a:gd name="T26" fmla="*/ 1617 w 2882"/>
                  <a:gd name="T27" fmla="*/ 141 h 1671"/>
                  <a:gd name="T28" fmla="*/ 1688 w 2882"/>
                  <a:gd name="T29" fmla="*/ 185 h 1671"/>
                  <a:gd name="T30" fmla="*/ 1791 w 2882"/>
                  <a:gd name="T31" fmla="*/ 228 h 1671"/>
                  <a:gd name="T32" fmla="*/ 2040 w 2882"/>
                  <a:gd name="T33" fmla="*/ 310 h 1671"/>
                  <a:gd name="T34" fmla="*/ 2285 w 2882"/>
                  <a:gd name="T35" fmla="*/ 381 h 1671"/>
                  <a:gd name="T36" fmla="*/ 2464 w 2882"/>
                  <a:gd name="T37" fmla="*/ 435 h 1671"/>
                  <a:gd name="T38" fmla="*/ 2605 w 2882"/>
                  <a:gd name="T39" fmla="*/ 484 h 1671"/>
                  <a:gd name="T40" fmla="*/ 2708 w 2882"/>
                  <a:gd name="T41" fmla="*/ 528 h 1671"/>
                  <a:gd name="T42" fmla="*/ 2768 w 2882"/>
                  <a:gd name="T43" fmla="*/ 560 h 1671"/>
                  <a:gd name="T44" fmla="*/ 2795 w 2882"/>
                  <a:gd name="T45" fmla="*/ 593 h 1671"/>
                  <a:gd name="T46" fmla="*/ 2795 w 2882"/>
                  <a:gd name="T47" fmla="*/ 642 h 1671"/>
                  <a:gd name="T48" fmla="*/ 2762 w 2882"/>
                  <a:gd name="T49" fmla="*/ 691 h 1671"/>
                  <a:gd name="T50" fmla="*/ 2692 w 2882"/>
                  <a:gd name="T51" fmla="*/ 735 h 1671"/>
                  <a:gd name="T52" fmla="*/ 2589 w 2882"/>
                  <a:gd name="T53" fmla="*/ 778 h 1671"/>
                  <a:gd name="T54" fmla="*/ 2458 w 2882"/>
                  <a:gd name="T55" fmla="*/ 822 h 1671"/>
                  <a:gd name="T56" fmla="*/ 2301 w 2882"/>
                  <a:gd name="T57" fmla="*/ 865 h 1671"/>
                  <a:gd name="T58" fmla="*/ 2030 w 2882"/>
                  <a:gd name="T59" fmla="*/ 930 h 1671"/>
                  <a:gd name="T60" fmla="*/ 1606 w 2882"/>
                  <a:gd name="T61" fmla="*/ 1034 h 1671"/>
                  <a:gd name="T62" fmla="*/ 1145 w 2882"/>
                  <a:gd name="T63" fmla="*/ 1164 h 1671"/>
                  <a:gd name="T64" fmla="*/ 673 w 2882"/>
                  <a:gd name="T65" fmla="*/ 1328 h 1671"/>
                  <a:gd name="T66" fmla="*/ 217 w 2882"/>
                  <a:gd name="T67" fmla="*/ 1545 h 1671"/>
                  <a:gd name="T68" fmla="*/ 353 w 2882"/>
                  <a:gd name="T69" fmla="*/ 1671 h 1671"/>
                  <a:gd name="T70" fmla="*/ 754 w 2882"/>
                  <a:gd name="T71" fmla="*/ 1469 h 1671"/>
                  <a:gd name="T72" fmla="*/ 1145 w 2882"/>
                  <a:gd name="T73" fmla="*/ 1311 h 1671"/>
                  <a:gd name="T74" fmla="*/ 1519 w 2882"/>
                  <a:gd name="T75" fmla="*/ 1186 h 1671"/>
                  <a:gd name="T76" fmla="*/ 1861 w 2882"/>
                  <a:gd name="T77" fmla="*/ 1083 h 1671"/>
                  <a:gd name="T78" fmla="*/ 2165 w 2882"/>
                  <a:gd name="T79" fmla="*/ 1007 h 1671"/>
                  <a:gd name="T80" fmla="*/ 2426 w 2882"/>
                  <a:gd name="T81" fmla="*/ 947 h 1671"/>
                  <a:gd name="T82" fmla="*/ 2626 w 2882"/>
                  <a:gd name="T83" fmla="*/ 892 h 1671"/>
                  <a:gd name="T84" fmla="*/ 2762 w 2882"/>
                  <a:gd name="T85" fmla="*/ 838 h 1671"/>
                  <a:gd name="T86" fmla="*/ 2827 w 2882"/>
                  <a:gd name="T87" fmla="*/ 794 h 1671"/>
                  <a:gd name="T88" fmla="*/ 2865 w 2882"/>
                  <a:gd name="T89" fmla="*/ 745 h 1671"/>
                  <a:gd name="T90" fmla="*/ 2882 w 2882"/>
                  <a:gd name="T91" fmla="*/ 702 h 1671"/>
                  <a:gd name="T92" fmla="*/ 2854 w 2882"/>
                  <a:gd name="T93" fmla="*/ 620 h 1671"/>
                  <a:gd name="T94" fmla="*/ 2800 w 2882"/>
                  <a:gd name="T95" fmla="*/ 560 h 1671"/>
                  <a:gd name="T96" fmla="*/ 2773 w 2882"/>
                  <a:gd name="T97" fmla="*/ 544 h 1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8309" name="Freeform 5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>
                  <a:gd name="T0" fmla="*/ 1259 w 1259"/>
                  <a:gd name="T1" fmla="*/ 615 h 811"/>
                  <a:gd name="T2" fmla="*/ 1248 w 1259"/>
                  <a:gd name="T3" fmla="*/ 588 h 811"/>
                  <a:gd name="T4" fmla="*/ 1237 w 1259"/>
                  <a:gd name="T5" fmla="*/ 566 h 811"/>
                  <a:gd name="T6" fmla="*/ 1216 w 1259"/>
                  <a:gd name="T7" fmla="*/ 539 h 811"/>
                  <a:gd name="T8" fmla="*/ 1188 w 1259"/>
                  <a:gd name="T9" fmla="*/ 517 h 811"/>
                  <a:gd name="T10" fmla="*/ 1123 w 1259"/>
                  <a:gd name="T11" fmla="*/ 479 h 811"/>
                  <a:gd name="T12" fmla="*/ 1042 w 1259"/>
                  <a:gd name="T13" fmla="*/ 441 h 811"/>
                  <a:gd name="T14" fmla="*/ 944 w 1259"/>
                  <a:gd name="T15" fmla="*/ 408 h 811"/>
                  <a:gd name="T16" fmla="*/ 841 w 1259"/>
                  <a:gd name="T17" fmla="*/ 381 h 811"/>
                  <a:gd name="T18" fmla="*/ 727 w 1259"/>
                  <a:gd name="T19" fmla="*/ 348 h 811"/>
                  <a:gd name="T20" fmla="*/ 613 w 1259"/>
                  <a:gd name="T21" fmla="*/ 321 h 811"/>
                  <a:gd name="T22" fmla="*/ 499 w 1259"/>
                  <a:gd name="T23" fmla="*/ 294 h 811"/>
                  <a:gd name="T24" fmla="*/ 391 w 1259"/>
                  <a:gd name="T25" fmla="*/ 261 h 811"/>
                  <a:gd name="T26" fmla="*/ 288 w 1259"/>
                  <a:gd name="T27" fmla="*/ 229 h 811"/>
                  <a:gd name="T28" fmla="*/ 195 w 1259"/>
                  <a:gd name="T29" fmla="*/ 196 h 811"/>
                  <a:gd name="T30" fmla="*/ 119 w 1259"/>
                  <a:gd name="T31" fmla="*/ 152 h 811"/>
                  <a:gd name="T32" fmla="*/ 54 w 1259"/>
                  <a:gd name="T33" fmla="*/ 109 h 811"/>
                  <a:gd name="T34" fmla="*/ 33 w 1259"/>
                  <a:gd name="T35" fmla="*/ 87 h 811"/>
                  <a:gd name="T36" fmla="*/ 16 w 1259"/>
                  <a:gd name="T37" fmla="*/ 60 h 811"/>
                  <a:gd name="T38" fmla="*/ 5 w 1259"/>
                  <a:gd name="T39" fmla="*/ 33 h 811"/>
                  <a:gd name="T40" fmla="*/ 0 w 1259"/>
                  <a:gd name="T41" fmla="*/ 0 h 811"/>
                  <a:gd name="T42" fmla="*/ 0 w 1259"/>
                  <a:gd name="T43" fmla="*/ 6 h 811"/>
                  <a:gd name="T44" fmla="*/ 0 w 1259"/>
                  <a:gd name="T45" fmla="*/ 11 h 811"/>
                  <a:gd name="T46" fmla="*/ 0 w 1259"/>
                  <a:gd name="T47" fmla="*/ 38 h 811"/>
                  <a:gd name="T48" fmla="*/ 5 w 1259"/>
                  <a:gd name="T49" fmla="*/ 60 h 811"/>
                  <a:gd name="T50" fmla="*/ 16 w 1259"/>
                  <a:gd name="T51" fmla="*/ 87 h 811"/>
                  <a:gd name="T52" fmla="*/ 33 w 1259"/>
                  <a:gd name="T53" fmla="*/ 114 h 811"/>
                  <a:gd name="T54" fmla="*/ 54 w 1259"/>
                  <a:gd name="T55" fmla="*/ 142 h 811"/>
                  <a:gd name="T56" fmla="*/ 87 w 1259"/>
                  <a:gd name="T57" fmla="*/ 174 h 811"/>
                  <a:gd name="T58" fmla="*/ 125 w 1259"/>
                  <a:gd name="T59" fmla="*/ 207 h 811"/>
                  <a:gd name="T60" fmla="*/ 179 w 1259"/>
                  <a:gd name="T61" fmla="*/ 240 h 811"/>
                  <a:gd name="T62" fmla="*/ 244 w 1259"/>
                  <a:gd name="T63" fmla="*/ 278 h 811"/>
                  <a:gd name="T64" fmla="*/ 326 w 1259"/>
                  <a:gd name="T65" fmla="*/ 310 h 811"/>
                  <a:gd name="T66" fmla="*/ 418 w 1259"/>
                  <a:gd name="T67" fmla="*/ 348 h 811"/>
                  <a:gd name="T68" fmla="*/ 526 w 1259"/>
                  <a:gd name="T69" fmla="*/ 381 h 811"/>
                  <a:gd name="T70" fmla="*/ 657 w 1259"/>
                  <a:gd name="T71" fmla="*/ 414 h 811"/>
                  <a:gd name="T72" fmla="*/ 749 w 1259"/>
                  <a:gd name="T73" fmla="*/ 435 h 811"/>
                  <a:gd name="T74" fmla="*/ 830 w 1259"/>
                  <a:gd name="T75" fmla="*/ 463 h 811"/>
                  <a:gd name="T76" fmla="*/ 901 w 1259"/>
                  <a:gd name="T77" fmla="*/ 490 h 811"/>
                  <a:gd name="T78" fmla="*/ 966 w 1259"/>
                  <a:gd name="T79" fmla="*/ 512 h 811"/>
                  <a:gd name="T80" fmla="*/ 1015 w 1259"/>
                  <a:gd name="T81" fmla="*/ 539 h 811"/>
                  <a:gd name="T82" fmla="*/ 1053 w 1259"/>
                  <a:gd name="T83" fmla="*/ 566 h 811"/>
                  <a:gd name="T84" fmla="*/ 1080 w 1259"/>
                  <a:gd name="T85" fmla="*/ 593 h 811"/>
                  <a:gd name="T86" fmla="*/ 1102 w 1259"/>
                  <a:gd name="T87" fmla="*/ 620 h 811"/>
                  <a:gd name="T88" fmla="*/ 1112 w 1259"/>
                  <a:gd name="T89" fmla="*/ 648 h 811"/>
                  <a:gd name="T90" fmla="*/ 1118 w 1259"/>
                  <a:gd name="T91" fmla="*/ 675 h 811"/>
                  <a:gd name="T92" fmla="*/ 1112 w 1259"/>
                  <a:gd name="T93" fmla="*/ 697 h 811"/>
                  <a:gd name="T94" fmla="*/ 1096 w 1259"/>
                  <a:gd name="T95" fmla="*/ 724 h 811"/>
                  <a:gd name="T96" fmla="*/ 1080 w 1259"/>
                  <a:gd name="T97" fmla="*/ 746 h 811"/>
                  <a:gd name="T98" fmla="*/ 1053 w 1259"/>
                  <a:gd name="T99" fmla="*/ 767 h 811"/>
                  <a:gd name="T100" fmla="*/ 1015 w 1259"/>
                  <a:gd name="T101" fmla="*/ 789 h 811"/>
                  <a:gd name="T102" fmla="*/ 977 w 1259"/>
                  <a:gd name="T103" fmla="*/ 811 h 811"/>
                  <a:gd name="T104" fmla="*/ 1047 w 1259"/>
                  <a:gd name="T105" fmla="*/ 789 h 811"/>
                  <a:gd name="T106" fmla="*/ 1107 w 1259"/>
                  <a:gd name="T107" fmla="*/ 767 h 811"/>
                  <a:gd name="T108" fmla="*/ 1156 w 1259"/>
                  <a:gd name="T109" fmla="*/ 746 h 811"/>
                  <a:gd name="T110" fmla="*/ 1199 w 1259"/>
                  <a:gd name="T111" fmla="*/ 724 h 811"/>
                  <a:gd name="T112" fmla="*/ 1226 w 1259"/>
                  <a:gd name="T113" fmla="*/ 702 h 811"/>
                  <a:gd name="T114" fmla="*/ 1248 w 1259"/>
                  <a:gd name="T115" fmla="*/ 675 h 811"/>
                  <a:gd name="T116" fmla="*/ 1259 w 1259"/>
                  <a:gd name="T117" fmla="*/ 648 h 811"/>
                  <a:gd name="T118" fmla="*/ 1259 w 1259"/>
                  <a:gd name="T119" fmla="*/ 615 h 811"/>
                  <a:gd name="T120" fmla="*/ 1259 w 1259"/>
                  <a:gd name="T121" fmla="*/ 615 h 8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8310" name="Freeform 6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>
                  <a:gd name="T0" fmla="*/ 92 w 2849"/>
                  <a:gd name="T1" fmla="*/ 958 h 969"/>
                  <a:gd name="T2" fmla="*/ 0 w 2849"/>
                  <a:gd name="T3" fmla="*/ 969 h 969"/>
                  <a:gd name="T4" fmla="*/ 391 w 2849"/>
                  <a:gd name="T5" fmla="*/ 969 h 969"/>
                  <a:gd name="T6" fmla="*/ 434 w 2849"/>
                  <a:gd name="T7" fmla="*/ 947 h 969"/>
                  <a:gd name="T8" fmla="*/ 483 w 2849"/>
                  <a:gd name="T9" fmla="*/ 914 h 969"/>
                  <a:gd name="T10" fmla="*/ 554 w 2849"/>
                  <a:gd name="T11" fmla="*/ 876 h 969"/>
                  <a:gd name="T12" fmla="*/ 635 w 2849"/>
                  <a:gd name="T13" fmla="*/ 838 h 969"/>
                  <a:gd name="T14" fmla="*/ 727 w 2849"/>
                  <a:gd name="T15" fmla="*/ 794 h 969"/>
                  <a:gd name="T16" fmla="*/ 836 w 2849"/>
                  <a:gd name="T17" fmla="*/ 745 h 969"/>
                  <a:gd name="T18" fmla="*/ 961 w 2849"/>
                  <a:gd name="T19" fmla="*/ 696 h 969"/>
                  <a:gd name="T20" fmla="*/ 1102 w 2849"/>
                  <a:gd name="T21" fmla="*/ 642 h 969"/>
                  <a:gd name="T22" fmla="*/ 1259 w 2849"/>
                  <a:gd name="T23" fmla="*/ 582 h 969"/>
                  <a:gd name="T24" fmla="*/ 1433 w 2849"/>
                  <a:gd name="T25" fmla="*/ 522 h 969"/>
                  <a:gd name="T26" fmla="*/ 1623 w 2849"/>
                  <a:gd name="T27" fmla="*/ 462 h 969"/>
                  <a:gd name="T28" fmla="*/ 1829 w 2849"/>
                  <a:gd name="T29" fmla="*/ 403 h 969"/>
                  <a:gd name="T30" fmla="*/ 2057 w 2849"/>
                  <a:gd name="T31" fmla="*/ 343 h 969"/>
                  <a:gd name="T32" fmla="*/ 2301 w 2849"/>
                  <a:gd name="T33" fmla="*/ 283 h 969"/>
                  <a:gd name="T34" fmla="*/ 2567 w 2849"/>
                  <a:gd name="T35" fmla="*/ 223 h 969"/>
                  <a:gd name="T36" fmla="*/ 2849 w 2849"/>
                  <a:gd name="T37" fmla="*/ 163 h 969"/>
                  <a:gd name="T38" fmla="*/ 2849 w 2849"/>
                  <a:gd name="T39" fmla="*/ 0 h 969"/>
                  <a:gd name="T40" fmla="*/ 2817 w 2849"/>
                  <a:gd name="T41" fmla="*/ 16 h 969"/>
                  <a:gd name="T42" fmla="*/ 2773 w 2849"/>
                  <a:gd name="T43" fmla="*/ 33 h 969"/>
                  <a:gd name="T44" fmla="*/ 2719 w 2849"/>
                  <a:gd name="T45" fmla="*/ 54 h 969"/>
                  <a:gd name="T46" fmla="*/ 2648 w 2849"/>
                  <a:gd name="T47" fmla="*/ 76 h 969"/>
                  <a:gd name="T48" fmla="*/ 2572 w 2849"/>
                  <a:gd name="T49" fmla="*/ 98 h 969"/>
                  <a:gd name="T50" fmla="*/ 2491 w 2849"/>
                  <a:gd name="T51" fmla="*/ 120 h 969"/>
                  <a:gd name="T52" fmla="*/ 2399 w 2849"/>
                  <a:gd name="T53" fmla="*/ 147 h 969"/>
                  <a:gd name="T54" fmla="*/ 2301 w 2849"/>
                  <a:gd name="T55" fmla="*/ 169 h 969"/>
                  <a:gd name="T56" fmla="*/ 2095 w 2849"/>
                  <a:gd name="T57" fmla="*/ 223 h 969"/>
                  <a:gd name="T58" fmla="*/ 1889 w 2849"/>
                  <a:gd name="T59" fmla="*/ 277 h 969"/>
                  <a:gd name="T60" fmla="*/ 1688 w 2849"/>
                  <a:gd name="T61" fmla="*/ 326 h 969"/>
                  <a:gd name="T62" fmla="*/ 1590 w 2849"/>
                  <a:gd name="T63" fmla="*/ 354 h 969"/>
                  <a:gd name="T64" fmla="*/ 1503 w 2849"/>
                  <a:gd name="T65" fmla="*/ 381 h 969"/>
                  <a:gd name="T66" fmla="*/ 1107 w 2849"/>
                  <a:gd name="T67" fmla="*/ 506 h 969"/>
                  <a:gd name="T68" fmla="*/ 912 w 2849"/>
                  <a:gd name="T69" fmla="*/ 577 h 969"/>
                  <a:gd name="T70" fmla="*/ 727 w 2849"/>
                  <a:gd name="T71" fmla="*/ 647 h 969"/>
                  <a:gd name="T72" fmla="*/ 548 w 2849"/>
                  <a:gd name="T73" fmla="*/ 718 h 969"/>
                  <a:gd name="T74" fmla="*/ 380 w 2849"/>
                  <a:gd name="T75" fmla="*/ 794 h 969"/>
                  <a:gd name="T76" fmla="*/ 228 w 2849"/>
                  <a:gd name="T77" fmla="*/ 876 h 969"/>
                  <a:gd name="T78" fmla="*/ 92 w 2849"/>
                  <a:gd name="T79" fmla="*/ 958 h 969"/>
                  <a:gd name="T80" fmla="*/ 92 w 2849"/>
                  <a:gd name="T81" fmla="*/ 958 h 9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8311" name="Freeform 7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8312" name="Freeform 8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>
                  <a:gd name="T0" fmla="*/ 0 w 1248"/>
                  <a:gd name="T1" fmla="*/ 332 h 539"/>
                  <a:gd name="T2" fmla="*/ 0 w 1248"/>
                  <a:gd name="T3" fmla="*/ 360 h 539"/>
                  <a:gd name="T4" fmla="*/ 5 w 1248"/>
                  <a:gd name="T5" fmla="*/ 387 h 539"/>
                  <a:gd name="T6" fmla="*/ 27 w 1248"/>
                  <a:gd name="T7" fmla="*/ 414 h 539"/>
                  <a:gd name="T8" fmla="*/ 54 w 1248"/>
                  <a:gd name="T9" fmla="*/ 436 h 539"/>
                  <a:gd name="T10" fmla="*/ 92 w 1248"/>
                  <a:gd name="T11" fmla="*/ 463 h 539"/>
                  <a:gd name="T12" fmla="*/ 141 w 1248"/>
                  <a:gd name="T13" fmla="*/ 490 h 539"/>
                  <a:gd name="T14" fmla="*/ 195 w 1248"/>
                  <a:gd name="T15" fmla="*/ 512 h 539"/>
                  <a:gd name="T16" fmla="*/ 255 w 1248"/>
                  <a:gd name="T17" fmla="*/ 539 h 539"/>
                  <a:gd name="T18" fmla="*/ 212 w 1248"/>
                  <a:gd name="T19" fmla="*/ 517 h 539"/>
                  <a:gd name="T20" fmla="*/ 179 w 1248"/>
                  <a:gd name="T21" fmla="*/ 490 h 539"/>
                  <a:gd name="T22" fmla="*/ 157 w 1248"/>
                  <a:gd name="T23" fmla="*/ 468 h 539"/>
                  <a:gd name="T24" fmla="*/ 141 w 1248"/>
                  <a:gd name="T25" fmla="*/ 447 h 539"/>
                  <a:gd name="T26" fmla="*/ 136 w 1248"/>
                  <a:gd name="T27" fmla="*/ 425 h 539"/>
                  <a:gd name="T28" fmla="*/ 136 w 1248"/>
                  <a:gd name="T29" fmla="*/ 403 h 539"/>
                  <a:gd name="T30" fmla="*/ 141 w 1248"/>
                  <a:gd name="T31" fmla="*/ 381 h 539"/>
                  <a:gd name="T32" fmla="*/ 157 w 1248"/>
                  <a:gd name="T33" fmla="*/ 365 h 539"/>
                  <a:gd name="T34" fmla="*/ 179 w 1248"/>
                  <a:gd name="T35" fmla="*/ 343 h 539"/>
                  <a:gd name="T36" fmla="*/ 201 w 1248"/>
                  <a:gd name="T37" fmla="*/ 327 h 539"/>
                  <a:gd name="T38" fmla="*/ 266 w 1248"/>
                  <a:gd name="T39" fmla="*/ 294 h 539"/>
                  <a:gd name="T40" fmla="*/ 353 w 1248"/>
                  <a:gd name="T41" fmla="*/ 262 h 539"/>
                  <a:gd name="T42" fmla="*/ 445 w 1248"/>
                  <a:gd name="T43" fmla="*/ 234 h 539"/>
                  <a:gd name="T44" fmla="*/ 554 w 1248"/>
                  <a:gd name="T45" fmla="*/ 213 h 539"/>
                  <a:gd name="T46" fmla="*/ 662 w 1248"/>
                  <a:gd name="T47" fmla="*/ 191 h 539"/>
                  <a:gd name="T48" fmla="*/ 890 w 1248"/>
                  <a:gd name="T49" fmla="*/ 153 h 539"/>
                  <a:gd name="T50" fmla="*/ 993 w 1248"/>
                  <a:gd name="T51" fmla="*/ 136 h 539"/>
                  <a:gd name="T52" fmla="*/ 1091 w 1248"/>
                  <a:gd name="T53" fmla="*/ 120 h 539"/>
                  <a:gd name="T54" fmla="*/ 1178 w 1248"/>
                  <a:gd name="T55" fmla="*/ 115 h 539"/>
                  <a:gd name="T56" fmla="*/ 1248 w 1248"/>
                  <a:gd name="T57" fmla="*/ 104 h 539"/>
                  <a:gd name="T58" fmla="*/ 1248 w 1248"/>
                  <a:gd name="T59" fmla="*/ 0 h 539"/>
                  <a:gd name="T60" fmla="*/ 1161 w 1248"/>
                  <a:gd name="T61" fmla="*/ 22 h 539"/>
                  <a:gd name="T62" fmla="*/ 1069 w 1248"/>
                  <a:gd name="T63" fmla="*/ 38 h 539"/>
                  <a:gd name="T64" fmla="*/ 874 w 1248"/>
                  <a:gd name="T65" fmla="*/ 71 h 539"/>
                  <a:gd name="T66" fmla="*/ 673 w 1248"/>
                  <a:gd name="T67" fmla="*/ 93 h 539"/>
                  <a:gd name="T68" fmla="*/ 483 w 1248"/>
                  <a:gd name="T69" fmla="*/ 126 h 539"/>
                  <a:gd name="T70" fmla="*/ 391 w 1248"/>
                  <a:gd name="T71" fmla="*/ 142 h 539"/>
                  <a:gd name="T72" fmla="*/ 309 w 1248"/>
                  <a:gd name="T73" fmla="*/ 158 h 539"/>
                  <a:gd name="T74" fmla="*/ 228 w 1248"/>
                  <a:gd name="T75" fmla="*/ 180 h 539"/>
                  <a:gd name="T76" fmla="*/ 163 w 1248"/>
                  <a:gd name="T77" fmla="*/ 202 h 539"/>
                  <a:gd name="T78" fmla="*/ 103 w 1248"/>
                  <a:gd name="T79" fmla="*/ 229 h 539"/>
                  <a:gd name="T80" fmla="*/ 54 w 1248"/>
                  <a:gd name="T81" fmla="*/ 256 h 539"/>
                  <a:gd name="T82" fmla="*/ 22 w 1248"/>
                  <a:gd name="T83" fmla="*/ 294 h 539"/>
                  <a:gd name="T84" fmla="*/ 0 w 1248"/>
                  <a:gd name="T85" fmla="*/ 332 h 539"/>
                  <a:gd name="T86" fmla="*/ 0 w 1248"/>
                  <a:gd name="T87" fmla="*/ 332 h 5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98313" name="Freeform 9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>
                <a:gd name="T0" fmla="*/ 982 w 2296"/>
                <a:gd name="T1" fmla="*/ 1061 h 1469"/>
                <a:gd name="T2" fmla="*/ 1357 w 2296"/>
                <a:gd name="T3" fmla="*/ 1012 h 1469"/>
                <a:gd name="T4" fmla="*/ 1666 w 2296"/>
                <a:gd name="T5" fmla="*/ 957 h 1469"/>
                <a:gd name="T6" fmla="*/ 1916 w 2296"/>
                <a:gd name="T7" fmla="*/ 897 h 1469"/>
                <a:gd name="T8" fmla="*/ 2100 w 2296"/>
                <a:gd name="T9" fmla="*/ 832 h 1469"/>
                <a:gd name="T10" fmla="*/ 2220 w 2296"/>
                <a:gd name="T11" fmla="*/ 756 h 1469"/>
                <a:gd name="T12" fmla="*/ 2285 w 2296"/>
                <a:gd name="T13" fmla="*/ 669 h 1469"/>
                <a:gd name="T14" fmla="*/ 2290 w 2296"/>
                <a:gd name="T15" fmla="*/ 560 h 1469"/>
                <a:gd name="T16" fmla="*/ 2241 w 2296"/>
                <a:gd name="T17" fmla="*/ 457 h 1469"/>
                <a:gd name="T18" fmla="*/ 2144 w 2296"/>
                <a:gd name="T19" fmla="*/ 364 h 1469"/>
                <a:gd name="T20" fmla="*/ 2008 w 2296"/>
                <a:gd name="T21" fmla="*/ 277 h 1469"/>
                <a:gd name="T22" fmla="*/ 1769 w 2296"/>
                <a:gd name="T23" fmla="*/ 157 h 1469"/>
                <a:gd name="T24" fmla="*/ 1612 w 2296"/>
                <a:gd name="T25" fmla="*/ 92 h 1469"/>
                <a:gd name="T26" fmla="*/ 1476 w 2296"/>
                <a:gd name="T27" fmla="*/ 43 h 1469"/>
                <a:gd name="T28" fmla="*/ 1384 w 2296"/>
                <a:gd name="T29" fmla="*/ 10 h 1469"/>
                <a:gd name="T30" fmla="*/ 1346 w 2296"/>
                <a:gd name="T31" fmla="*/ 0 h 1469"/>
                <a:gd name="T32" fmla="*/ 1655 w 2296"/>
                <a:gd name="T33" fmla="*/ 119 h 1469"/>
                <a:gd name="T34" fmla="*/ 1948 w 2296"/>
                <a:gd name="T35" fmla="*/ 255 h 1469"/>
                <a:gd name="T36" fmla="*/ 2068 w 2296"/>
                <a:gd name="T37" fmla="*/ 326 h 1469"/>
                <a:gd name="T38" fmla="*/ 2171 w 2296"/>
                <a:gd name="T39" fmla="*/ 402 h 1469"/>
                <a:gd name="T40" fmla="*/ 2236 w 2296"/>
                <a:gd name="T41" fmla="*/ 478 h 1469"/>
                <a:gd name="T42" fmla="*/ 2263 w 2296"/>
                <a:gd name="T43" fmla="*/ 560 h 1469"/>
                <a:gd name="T44" fmla="*/ 2241 w 2296"/>
                <a:gd name="T45" fmla="*/ 636 h 1469"/>
                <a:gd name="T46" fmla="*/ 2171 w 2296"/>
                <a:gd name="T47" fmla="*/ 702 h 1469"/>
                <a:gd name="T48" fmla="*/ 2062 w 2296"/>
                <a:gd name="T49" fmla="*/ 756 h 1469"/>
                <a:gd name="T50" fmla="*/ 1921 w 2296"/>
                <a:gd name="T51" fmla="*/ 800 h 1469"/>
                <a:gd name="T52" fmla="*/ 1748 w 2296"/>
                <a:gd name="T53" fmla="*/ 843 h 1469"/>
                <a:gd name="T54" fmla="*/ 1351 w 2296"/>
                <a:gd name="T55" fmla="*/ 908 h 1469"/>
                <a:gd name="T56" fmla="*/ 923 w 2296"/>
                <a:gd name="T57" fmla="*/ 968 h 1469"/>
                <a:gd name="T58" fmla="*/ 521 w 2296"/>
                <a:gd name="T59" fmla="*/ 1028 h 1469"/>
                <a:gd name="T60" fmla="*/ 353 w 2296"/>
                <a:gd name="T61" fmla="*/ 1066 h 1469"/>
                <a:gd name="T62" fmla="*/ 206 w 2296"/>
                <a:gd name="T63" fmla="*/ 1104 h 1469"/>
                <a:gd name="T64" fmla="*/ 92 w 2296"/>
                <a:gd name="T65" fmla="*/ 1148 h 1469"/>
                <a:gd name="T66" fmla="*/ 22 w 2296"/>
                <a:gd name="T67" fmla="*/ 1202 h 1469"/>
                <a:gd name="T68" fmla="*/ 0 w 2296"/>
                <a:gd name="T69" fmla="*/ 1262 h 1469"/>
                <a:gd name="T70" fmla="*/ 27 w 2296"/>
                <a:gd name="T71" fmla="*/ 1327 h 1469"/>
                <a:gd name="T72" fmla="*/ 98 w 2296"/>
                <a:gd name="T73" fmla="*/ 1382 h 1469"/>
                <a:gd name="T74" fmla="*/ 196 w 2296"/>
                <a:gd name="T75" fmla="*/ 1425 h 1469"/>
                <a:gd name="T76" fmla="*/ 326 w 2296"/>
                <a:gd name="T77" fmla="*/ 1469 h 1469"/>
                <a:gd name="T78" fmla="*/ 217 w 2296"/>
                <a:gd name="T79" fmla="*/ 1414 h 1469"/>
                <a:gd name="T80" fmla="*/ 147 w 2296"/>
                <a:gd name="T81" fmla="*/ 1360 h 1469"/>
                <a:gd name="T82" fmla="*/ 120 w 2296"/>
                <a:gd name="T83" fmla="*/ 1306 h 1469"/>
                <a:gd name="T84" fmla="*/ 141 w 2296"/>
                <a:gd name="T85" fmla="*/ 1257 h 1469"/>
                <a:gd name="T86" fmla="*/ 212 w 2296"/>
                <a:gd name="T87" fmla="*/ 1208 h 1469"/>
                <a:gd name="T88" fmla="*/ 342 w 2296"/>
                <a:gd name="T89" fmla="*/ 1164 h 1469"/>
                <a:gd name="T90" fmla="*/ 527 w 2296"/>
                <a:gd name="T91" fmla="*/ 1121 h 1469"/>
                <a:gd name="T92" fmla="*/ 771 w 2296"/>
                <a:gd name="T93" fmla="*/ 1088 h 1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8314" name="Freeform 10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1906 h 1906"/>
                <a:gd name="T4" fmla="*/ 5740 w 5740"/>
                <a:gd name="T5" fmla="*/ 1906 h 1906"/>
                <a:gd name="T6" fmla="*/ 5740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8315" name="Rectangle 11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736725"/>
            <a:ext cx="7772400" cy="1920875"/>
          </a:xfrm>
        </p:spPr>
        <p:txBody>
          <a:bodyPr/>
          <a:lstStyle>
            <a:lvl1pPr>
              <a:defRPr sz="6000"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98316" name="Rectangle 1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98317" name="Rectangle 13"/>
          <p:cNvSpPr>
            <a:spLocks noGrp="1" noChangeArrowheads="1"/>
          </p:cNvSpPr>
          <p:nvPr>
            <p:ph type="dt" sz="quarter" idx="2"/>
          </p:nvPr>
        </p:nvSpPr>
        <p:spPr>
          <a:xfrm>
            <a:off x="457200" y="624840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8318" name="Rectangle 14"/>
          <p:cNvSpPr>
            <a:spLocks noGrp="1" noChangeArrowheads="1"/>
          </p:cNvSpPr>
          <p:nvPr>
            <p:ph type="ftr" sz="quarter" idx="3"/>
          </p:nvPr>
        </p:nvSpPr>
        <p:spPr>
          <a:xfrm>
            <a:off x="3124200" y="625157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8319" name="Rectangle 15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553200" y="625475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E3FBDFC5-29D4-41CA-B7C3-C2872608B4B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63BB7ED4-4E07-4402-91D2-E7F02D026012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59A6B721-7D7D-4F62-8E93-96187A3EAA61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5157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553200" y="624840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EA1CA2C4-CFD2-402A-BB34-41BFB9CC27B5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>
          <a:xfrm>
            <a:off x="3124200" y="6248400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5157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6553200" y="624840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620D7C9C-6AAB-4293-9057-2347DBBA0352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>
          <a:xfrm>
            <a:off x="3124200" y="6248400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E59166C4-E8F2-407C-8A3B-19D04CFD5FE2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4B7CE120-8B7C-4C0C-8A55-1F88140D06E7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2B4FF94C-E7B2-4237-9632-844F6C9333D3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86B01DE-E8A2-4462-B527-277006E67941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03C6F56-8842-4B42-910E-3CF212DA81EB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3B90273B-97BD-4DAE-A480-079A1C40D39F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A227FB1B-F2F7-47C7-88DD-FECE7D9E95CF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21780DB7-D66E-4C67-B74E-6580273E638B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5157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endParaRPr lang="en-US"/>
          </a:p>
        </p:txBody>
      </p:sp>
      <p:sp>
        <p:nvSpPr>
          <p:cNvPr id="97283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fld id="{279B1C2E-F3E7-464C-B55D-188816CE64D1}" type="slidenum">
              <a:rPr lang="en-US"/>
              <a:pPr/>
              <a:t>‹#›</a:t>
            </a:fld>
            <a:endParaRPr lang="en-US"/>
          </a:p>
        </p:txBody>
      </p:sp>
      <p:grpSp>
        <p:nvGrpSpPr>
          <p:cNvPr id="97284" name="Group 4"/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97285" name="Group 5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97286" name="Freeform 6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>
                  <a:gd name="T0" fmla="*/ 2740 w 2882"/>
                  <a:gd name="T1" fmla="*/ 528 h 1671"/>
                  <a:gd name="T2" fmla="*/ 2632 w 2882"/>
                  <a:gd name="T3" fmla="*/ 484 h 1671"/>
                  <a:gd name="T4" fmla="*/ 2480 w 2882"/>
                  <a:gd name="T5" fmla="*/ 424 h 1671"/>
                  <a:gd name="T6" fmla="*/ 2203 w 2882"/>
                  <a:gd name="T7" fmla="*/ 343 h 1671"/>
                  <a:gd name="T8" fmla="*/ 1970 w 2882"/>
                  <a:gd name="T9" fmla="*/ 277 h 1671"/>
                  <a:gd name="T10" fmla="*/ 1807 w 2882"/>
                  <a:gd name="T11" fmla="*/ 212 h 1671"/>
                  <a:gd name="T12" fmla="*/ 1693 w 2882"/>
                  <a:gd name="T13" fmla="*/ 152 h 1671"/>
                  <a:gd name="T14" fmla="*/ 1628 w 2882"/>
                  <a:gd name="T15" fmla="*/ 103 h 1671"/>
                  <a:gd name="T16" fmla="*/ 1590 w 2882"/>
                  <a:gd name="T17" fmla="*/ 60 h 1671"/>
                  <a:gd name="T18" fmla="*/ 1579 w 2882"/>
                  <a:gd name="T19" fmla="*/ 27 h 1671"/>
                  <a:gd name="T20" fmla="*/ 1585 w 2882"/>
                  <a:gd name="T21" fmla="*/ 0 h 1671"/>
                  <a:gd name="T22" fmla="*/ 1557 w 2882"/>
                  <a:gd name="T23" fmla="*/ 49 h 1671"/>
                  <a:gd name="T24" fmla="*/ 1568 w 2882"/>
                  <a:gd name="T25" fmla="*/ 98 h 1671"/>
                  <a:gd name="T26" fmla="*/ 1617 w 2882"/>
                  <a:gd name="T27" fmla="*/ 141 h 1671"/>
                  <a:gd name="T28" fmla="*/ 1688 w 2882"/>
                  <a:gd name="T29" fmla="*/ 185 h 1671"/>
                  <a:gd name="T30" fmla="*/ 1791 w 2882"/>
                  <a:gd name="T31" fmla="*/ 228 h 1671"/>
                  <a:gd name="T32" fmla="*/ 2040 w 2882"/>
                  <a:gd name="T33" fmla="*/ 310 h 1671"/>
                  <a:gd name="T34" fmla="*/ 2285 w 2882"/>
                  <a:gd name="T35" fmla="*/ 381 h 1671"/>
                  <a:gd name="T36" fmla="*/ 2464 w 2882"/>
                  <a:gd name="T37" fmla="*/ 435 h 1671"/>
                  <a:gd name="T38" fmla="*/ 2605 w 2882"/>
                  <a:gd name="T39" fmla="*/ 484 h 1671"/>
                  <a:gd name="T40" fmla="*/ 2708 w 2882"/>
                  <a:gd name="T41" fmla="*/ 528 h 1671"/>
                  <a:gd name="T42" fmla="*/ 2768 w 2882"/>
                  <a:gd name="T43" fmla="*/ 560 h 1671"/>
                  <a:gd name="T44" fmla="*/ 2795 w 2882"/>
                  <a:gd name="T45" fmla="*/ 593 h 1671"/>
                  <a:gd name="T46" fmla="*/ 2795 w 2882"/>
                  <a:gd name="T47" fmla="*/ 642 h 1671"/>
                  <a:gd name="T48" fmla="*/ 2762 w 2882"/>
                  <a:gd name="T49" fmla="*/ 691 h 1671"/>
                  <a:gd name="T50" fmla="*/ 2692 w 2882"/>
                  <a:gd name="T51" fmla="*/ 735 h 1671"/>
                  <a:gd name="T52" fmla="*/ 2589 w 2882"/>
                  <a:gd name="T53" fmla="*/ 778 h 1671"/>
                  <a:gd name="T54" fmla="*/ 2458 w 2882"/>
                  <a:gd name="T55" fmla="*/ 822 h 1671"/>
                  <a:gd name="T56" fmla="*/ 2301 w 2882"/>
                  <a:gd name="T57" fmla="*/ 865 h 1671"/>
                  <a:gd name="T58" fmla="*/ 2030 w 2882"/>
                  <a:gd name="T59" fmla="*/ 930 h 1671"/>
                  <a:gd name="T60" fmla="*/ 1606 w 2882"/>
                  <a:gd name="T61" fmla="*/ 1034 h 1671"/>
                  <a:gd name="T62" fmla="*/ 1145 w 2882"/>
                  <a:gd name="T63" fmla="*/ 1164 h 1671"/>
                  <a:gd name="T64" fmla="*/ 673 w 2882"/>
                  <a:gd name="T65" fmla="*/ 1328 h 1671"/>
                  <a:gd name="T66" fmla="*/ 217 w 2882"/>
                  <a:gd name="T67" fmla="*/ 1545 h 1671"/>
                  <a:gd name="T68" fmla="*/ 353 w 2882"/>
                  <a:gd name="T69" fmla="*/ 1671 h 1671"/>
                  <a:gd name="T70" fmla="*/ 754 w 2882"/>
                  <a:gd name="T71" fmla="*/ 1469 h 1671"/>
                  <a:gd name="T72" fmla="*/ 1145 w 2882"/>
                  <a:gd name="T73" fmla="*/ 1311 h 1671"/>
                  <a:gd name="T74" fmla="*/ 1519 w 2882"/>
                  <a:gd name="T75" fmla="*/ 1186 h 1671"/>
                  <a:gd name="T76" fmla="*/ 1861 w 2882"/>
                  <a:gd name="T77" fmla="*/ 1083 h 1671"/>
                  <a:gd name="T78" fmla="*/ 2165 w 2882"/>
                  <a:gd name="T79" fmla="*/ 1007 h 1671"/>
                  <a:gd name="T80" fmla="*/ 2426 w 2882"/>
                  <a:gd name="T81" fmla="*/ 947 h 1671"/>
                  <a:gd name="T82" fmla="*/ 2626 w 2882"/>
                  <a:gd name="T83" fmla="*/ 892 h 1671"/>
                  <a:gd name="T84" fmla="*/ 2762 w 2882"/>
                  <a:gd name="T85" fmla="*/ 838 h 1671"/>
                  <a:gd name="T86" fmla="*/ 2827 w 2882"/>
                  <a:gd name="T87" fmla="*/ 794 h 1671"/>
                  <a:gd name="T88" fmla="*/ 2865 w 2882"/>
                  <a:gd name="T89" fmla="*/ 745 h 1671"/>
                  <a:gd name="T90" fmla="*/ 2882 w 2882"/>
                  <a:gd name="T91" fmla="*/ 702 h 1671"/>
                  <a:gd name="T92" fmla="*/ 2854 w 2882"/>
                  <a:gd name="T93" fmla="*/ 620 h 1671"/>
                  <a:gd name="T94" fmla="*/ 2800 w 2882"/>
                  <a:gd name="T95" fmla="*/ 560 h 1671"/>
                  <a:gd name="T96" fmla="*/ 2773 w 2882"/>
                  <a:gd name="T97" fmla="*/ 544 h 1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7287" name="Freeform 7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>
                  <a:gd name="T0" fmla="*/ 1259 w 1259"/>
                  <a:gd name="T1" fmla="*/ 615 h 811"/>
                  <a:gd name="T2" fmla="*/ 1248 w 1259"/>
                  <a:gd name="T3" fmla="*/ 588 h 811"/>
                  <a:gd name="T4" fmla="*/ 1237 w 1259"/>
                  <a:gd name="T5" fmla="*/ 566 h 811"/>
                  <a:gd name="T6" fmla="*/ 1216 w 1259"/>
                  <a:gd name="T7" fmla="*/ 539 h 811"/>
                  <a:gd name="T8" fmla="*/ 1188 w 1259"/>
                  <a:gd name="T9" fmla="*/ 517 h 811"/>
                  <a:gd name="T10" fmla="*/ 1123 w 1259"/>
                  <a:gd name="T11" fmla="*/ 479 h 811"/>
                  <a:gd name="T12" fmla="*/ 1042 w 1259"/>
                  <a:gd name="T13" fmla="*/ 441 h 811"/>
                  <a:gd name="T14" fmla="*/ 944 w 1259"/>
                  <a:gd name="T15" fmla="*/ 408 h 811"/>
                  <a:gd name="T16" fmla="*/ 841 w 1259"/>
                  <a:gd name="T17" fmla="*/ 381 h 811"/>
                  <a:gd name="T18" fmla="*/ 727 w 1259"/>
                  <a:gd name="T19" fmla="*/ 348 h 811"/>
                  <a:gd name="T20" fmla="*/ 613 w 1259"/>
                  <a:gd name="T21" fmla="*/ 321 h 811"/>
                  <a:gd name="T22" fmla="*/ 499 w 1259"/>
                  <a:gd name="T23" fmla="*/ 294 h 811"/>
                  <a:gd name="T24" fmla="*/ 391 w 1259"/>
                  <a:gd name="T25" fmla="*/ 261 h 811"/>
                  <a:gd name="T26" fmla="*/ 288 w 1259"/>
                  <a:gd name="T27" fmla="*/ 229 h 811"/>
                  <a:gd name="T28" fmla="*/ 195 w 1259"/>
                  <a:gd name="T29" fmla="*/ 196 h 811"/>
                  <a:gd name="T30" fmla="*/ 119 w 1259"/>
                  <a:gd name="T31" fmla="*/ 152 h 811"/>
                  <a:gd name="T32" fmla="*/ 54 w 1259"/>
                  <a:gd name="T33" fmla="*/ 109 h 811"/>
                  <a:gd name="T34" fmla="*/ 33 w 1259"/>
                  <a:gd name="T35" fmla="*/ 87 h 811"/>
                  <a:gd name="T36" fmla="*/ 16 w 1259"/>
                  <a:gd name="T37" fmla="*/ 60 h 811"/>
                  <a:gd name="T38" fmla="*/ 5 w 1259"/>
                  <a:gd name="T39" fmla="*/ 33 h 811"/>
                  <a:gd name="T40" fmla="*/ 0 w 1259"/>
                  <a:gd name="T41" fmla="*/ 0 h 811"/>
                  <a:gd name="T42" fmla="*/ 0 w 1259"/>
                  <a:gd name="T43" fmla="*/ 6 h 811"/>
                  <a:gd name="T44" fmla="*/ 0 w 1259"/>
                  <a:gd name="T45" fmla="*/ 11 h 811"/>
                  <a:gd name="T46" fmla="*/ 0 w 1259"/>
                  <a:gd name="T47" fmla="*/ 38 h 811"/>
                  <a:gd name="T48" fmla="*/ 5 w 1259"/>
                  <a:gd name="T49" fmla="*/ 60 h 811"/>
                  <a:gd name="T50" fmla="*/ 16 w 1259"/>
                  <a:gd name="T51" fmla="*/ 87 h 811"/>
                  <a:gd name="T52" fmla="*/ 33 w 1259"/>
                  <a:gd name="T53" fmla="*/ 114 h 811"/>
                  <a:gd name="T54" fmla="*/ 54 w 1259"/>
                  <a:gd name="T55" fmla="*/ 142 h 811"/>
                  <a:gd name="T56" fmla="*/ 87 w 1259"/>
                  <a:gd name="T57" fmla="*/ 174 h 811"/>
                  <a:gd name="T58" fmla="*/ 125 w 1259"/>
                  <a:gd name="T59" fmla="*/ 207 h 811"/>
                  <a:gd name="T60" fmla="*/ 179 w 1259"/>
                  <a:gd name="T61" fmla="*/ 240 h 811"/>
                  <a:gd name="T62" fmla="*/ 244 w 1259"/>
                  <a:gd name="T63" fmla="*/ 278 h 811"/>
                  <a:gd name="T64" fmla="*/ 326 w 1259"/>
                  <a:gd name="T65" fmla="*/ 310 h 811"/>
                  <a:gd name="T66" fmla="*/ 418 w 1259"/>
                  <a:gd name="T67" fmla="*/ 348 h 811"/>
                  <a:gd name="T68" fmla="*/ 526 w 1259"/>
                  <a:gd name="T69" fmla="*/ 381 h 811"/>
                  <a:gd name="T70" fmla="*/ 657 w 1259"/>
                  <a:gd name="T71" fmla="*/ 414 h 811"/>
                  <a:gd name="T72" fmla="*/ 749 w 1259"/>
                  <a:gd name="T73" fmla="*/ 435 h 811"/>
                  <a:gd name="T74" fmla="*/ 830 w 1259"/>
                  <a:gd name="T75" fmla="*/ 463 h 811"/>
                  <a:gd name="T76" fmla="*/ 901 w 1259"/>
                  <a:gd name="T77" fmla="*/ 490 h 811"/>
                  <a:gd name="T78" fmla="*/ 966 w 1259"/>
                  <a:gd name="T79" fmla="*/ 512 h 811"/>
                  <a:gd name="T80" fmla="*/ 1015 w 1259"/>
                  <a:gd name="T81" fmla="*/ 539 h 811"/>
                  <a:gd name="T82" fmla="*/ 1053 w 1259"/>
                  <a:gd name="T83" fmla="*/ 566 h 811"/>
                  <a:gd name="T84" fmla="*/ 1080 w 1259"/>
                  <a:gd name="T85" fmla="*/ 593 h 811"/>
                  <a:gd name="T86" fmla="*/ 1102 w 1259"/>
                  <a:gd name="T87" fmla="*/ 620 h 811"/>
                  <a:gd name="T88" fmla="*/ 1112 w 1259"/>
                  <a:gd name="T89" fmla="*/ 648 h 811"/>
                  <a:gd name="T90" fmla="*/ 1118 w 1259"/>
                  <a:gd name="T91" fmla="*/ 675 h 811"/>
                  <a:gd name="T92" fmla="*/ 1112 w 1259"/>
                  <a:gd name="T93" fmla="*/ 697 h 811"/>
                  <a:gd name="T94" fmla="*/ 1096 w 1259"/>
                  <a:gd name="T95" fmla="*/ 724 h 811"/>
                  <a:gd name="T96" fmla="*/ 1080 w 1259"/>
                  <a:gd name="T97" fmla="*/ 746 h 811"/>
                  <a:gd name="T98" fmla="*/ 1053 w 1259"/>
                  <a:gd name="T99" fmla="*/ 767 h 811"/>
                  <a:gd name="T100" fmla="*/ 1015 w 1259"/>
                  <a:gd name="T101" fmla="*/ 789 h 811"/>
                  <a:gd name="T102" fmla="*/ 977 w 1259"/>
                  <a:gd name="T103" fmla="*/ 811 h 811"/>
                  <a:gd name="T104" fmla="*/ 1047 w 1259"/>
                  <a:gd name="T105" fmla="*/ 789 h 811"/>
                  <a:gd name="T106" fmla="*/ 1107 w 1259"/>
                  <a:gd name="T107" fmla="*/ 767 h 811"/>
                  <a:gd name="T108" fmla="*/ 1156 w 1259"/>
                  <a:gd name="T109" fmla="*/ 746 h 811"/>
                  <a:gd name="T110" fmla="*/ 1199 w 1259"/>
                  <a:gd name="T111" fmla="*/ 724 h 811"/>
                  <a:gd name="T112" fmla="*/ 1226 w 1259"/>
                  <a:gd name="T113" fmla="*/ 702 h 811"/>
                  <a:gd name="T114" fmla="*/ 1248 w 1259"/>
                  <a:gd name="T115" fmla="*/ 675 h 811"/>
                  <a:gd name="T116" fmla="*/ 1259 w 1259"/>
                  <a:gd name="T117" fmla="*/ 648 h 811"/>
                  <a:gd name="T118" fmla="*/ 1259 w 1259"/>
                  <a:gd name="T119" fmla="*/ 615 h 811"/>
                  <a:gd name="T120" fmla="*/ 1259 w 1259"/>
                  <a:gd name="T121" fmla="*/ 615 h 8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7288" name="Freeform 8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>
                  <a:gd name="T0" fmla="*/ 92 w 2849"/>
                  <a:gd name="T1" fmla="*/ 958 h 969"/>
                  <a:gd name="T2" fmla="*/ 0 w 2849"/>
                  <a:gd name="T3" fmla="*/ 969 h 969"/>
                  <a:gd name="T4" fmla="*/ 391 w 2849"/>
                  <a:gd name="T5" fmla="*/ 969 h 969"/>
                  <a:gd name="T6" fmla="*/ 434 w 2849"/>
                  <a:gd name="T7" fmla="*/ 947 h 969"/>
                  <a:gd name="T8" fmla="*/ 483 w 2849"/>
                  <a:gd name="T9" fmla="*/ 914 h 969"/>
                  <a:gd name="T10" fmla="*/ 554 w 2849"/>
                  <a:gd name="T11" fmla="*/ 876 h 969"/>
                  <a:gd name="T12" fmla="*/ 635 w 2849"/>
                  <a:gd name="T13" fmla="*/ 838 h 969"/>
                  <a:gd name="T14" fmla="*/ 727 w 2849"/>
                  <a:gd name="T15" fmla="*/ 794 h 969"/>
                  <a:gd name="T16" fmla="*/ 836 w 2849"/>
                  <a:gd name="T17" fmla="*/ 745 h 969"/>
                  <a:gd name="T18" fmla="*/ 961 w 2849"/>
                  <a:gd name="T19" fmla="*/ 696 h 969"/>
                  <a:gd name="T20" fmla="*/ 1102 w 2849"/>
                  <a:gd name="T21" fmla="*/ 642 h 969"/>
                  <a:gd name="T22" fmla="*/ 1259 w 2849"/>
                  <a:gd name="T23" fmla="*/ 582 h 969"/>
                  <a:gd name="T24" fmla="*/ 1433 w 2849"/>
                  <a:gd name="T25" fmla="*/ 522 h 969"/>
                  <a:gd name="T26" fmla="*/ 1623 w 2849"/>
                  <a:gd name="T27" fmla="*/ 462 h 969"/>
                  <a:gd name="T28" fmla="*/ 1829 w 2849"/>
                  <a:gd name="T29" fmla="*/ 403 h 969"/>
                  <a:gd name="T30" fmla="*/ 2057 w 2849"/>
                  <a:gd name="T31" fmla="*/ 343 h 969"/>
                  <a:gd name="T32" fmla="*/ 2301 w 2849"/>
                  <a:gd name="T33" fmla="*/ 283 h 969"/>
                  <a:gd name="T34" fmla="*/ 2567 w 2849"/>
                  <a:gd name="T35" fmla="*/ 223 h 969"/>
                  <a:gd name="T36" fmla="*/ 2849 w 2849"/>
                  <a:gd name="T37" fmla="*/ 163 h 969"/>
                  <a:gd name="T38" fmla="*/ 2849 w 2849"/>
                  <a:gd name="T39" fmla="*/ 0 h 969"/>
                  <a:gd name="T40" fmla="*/ 2817 w 2849"/>
                  <a:gd name="T41" fmla="*/ 16 h 969"/>
                  <a:gd name="T42" fmla="*/ 2773 w 2849"/>
                  <a:gd name="T43" fmla="*/ 33 h 969"/>
                  <a:gd name="T44" fmla="*/ 2719 w 2849"/>
                  <a:gd name="T45" fmla="*/ 54 h 969"/>
                  <a:gd name="T46" fmla="*/ 2648 w 2849"/>
                  <a:gd name="T47" fmla="*/ 76 h 969"/>
                  <a:gd name="T48" fmla="*/ 2572 w 2849"/>
                  <a:gd name="T49" fmla="*/ 98 h 969"/>
                  <a:gd name="T50" fmla="*/ 2491 w 2849"/>
                  <a:gd name="T51" fmla="*/ 120 h 969"/>
                  <a:gd name="T52" fmla="*/ 2399 w 2849"/>
                  <a:gd name="T53" fmla="*/ 147 h 969"/>
                  <a:gd name="T54" fmla="*/ 2301 w 2849"/>
                  <a:gd name="T55" fmla="*/ 169 h 969"/>
                  <a:gd name="T56" fmla="*/ 2095 w 2849"/>
                  <a:gd name="T57" fmla="*/ 223 h 969"/>
                  <a:gd name="T58" fmla="*/ 1889 w 2849"/>
                  <a:gd name="T59" fmla="*/ 277 h 969"/>
                  <a:gd name="T60" fmla="*/ 1688 w 2849"/>
                  <a:gd name="T61" fmla="*/ 326 h 969"/>
                  <a:gd name="T62" fmla="*/ 1590 w 2849"/>
                  <a:gd name="T63" fmla="*/ 354 h 969"/>
                  <a:gd name="T64" fmla="*/ 1503 w 2849"/>
                  <a:gd name="T65" fmla="*/ 381 h 969"/>
                  <a:gd name="T66" fmla="*/ 1107 w 2849"/>
                  <a:gd name="T67" fmla="*/ 506 h 969"/>
                  <a:gd name="T68" fmla="*/ 912 w 2849"/>
                  <a:gd name="T69" fmla="*/ 577 h 969"/>
                  <a:gd name="T70" fmla="*/ 727 w 2849"/>
                  <a:gd name="T71" fmla="*/ 647 h 969"/>
                  <a:gd name="T72" fmla="*/ 548 w 2849"/>
                  <a:gd name="T73" fmla="*/ 718 h 969"/>
                  <a:gd name="T74" fmla="*/ 380 w 2849"/>
                  <a:gd name="T75" fmla="*/ 794 h 969"/>
                  <a:gd name="T76" fmla="*/ 228 w 2849"/>
                  <a:gd name="T77" fmla="*/ 876 h 969"/>
                  <a:gd name="T78" fmla="*/ 92 w 2849"/>
                  <a:gd name="T79" fmla="*/ 958 h 969"/>
                  <a:gd name="T80" fmla="*/ 92 w 2849"/>
                  <a:gd name="T81" fmla="*/ 958 h 9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7289" name="Freeform 9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7290" name="Freeform 10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>
                  <a:gd name="T0" fmla="*/ 0 w 1248"/>
                  <a:gd name="T1" fmla="*/ 332 h 539"/>
                  <a:gd name="T2" fmla="*/ 0 w 1248"/>
                  <a:gd name="T3" fmla="*/ 360 h 539"/>
                  <a:gd name="T4" fmla="*/ 5 w 1248"/>
                  <a:gd name="T5" fmla="*/ 387 h 539"/>
                  <a:gd name="T6" fmla="*/ 27 w 1248"/>
                  <a:gd name="T7" fmla="*/ 414 h 539"/>
                  <a:gd name="T8" fmla="*/ 54 w 1248"/>
                  <a:gd name="T9" fmla="*/ 436 h 539"/>
                  <a:gd name="T10" fmla="*/ 92 w 1248"/>
                  <a:gd name="T11" fmla="*/ 463 h 539"/>
                  <a:gd name="T12" fmla="*/ 141 w 1248"/>
                  <a:gd name="T13" fmla="*/ 490 h 539"/>
                  <a:gd name="T14" fmla="*/ 195 w 1248"/>
                  <a:gd name="T15" fmla="*/ 512 h 539"/>
                  <a:gd name="T16" fmla="*/ 255 w 1248"/>
                  <a:gd name="T17" fmla="*/ 539 h 539"/>
                  <a:gd name="T18" fmla="*/ 212 w 1248"/>
                  <a:gd name="T19" fmla="*/ 517 h 539"/>
                  <a:gd name="T20" fmla="*/ 179 w 1248"/>
                  <a:gd name="T21" fmla="*/ 490 h 539"/>
                  <a:gd name="T22" fmla="*/ 157 w 1248"/>
                  <a:gd name="T23" fmla="*/ 468 h 539"/>
                  <a:gd name="T24" fmla="*/ 141 w 1248"/>
                  <a:gd name="T25" fmla="*/ 447 h 539"/>
                  <a:gd name="T26" fmla="*/ 136 w 1248"/>
                  <a:gd name="T27" fmla="*/ 425 h 539"/>
                  <a:gd name="T28" fmla="*/ 136 w 1248"/>
                  <a:gd name="T29" fmla="*/ 403 h 539"/>
                  <a:gd name="T30" fmla="*/ 141 w 1248"/>
                  <a:gd name="T31" fmla="*/ 381 h 539"/>
                  <a:gd name="T32" fmla="*/ 157 w 1248"/>
                  <a:gd name="T33" fmla="*/ 365 h 539"/>
                  <a:gd name="T34" fmla="*/ 179 w 1248"/>
                  <a:gd name="T35" fmla="*/ 343 h 539"/>
                  <a:gd name="T36" fmla="*/ 201 w 1248"/>
                  <a:gd name="T37" fmla="*/ 327 h 539"/>
                  <a:gd name="T38" fmla="*/ 266 w 1248"/>
                  <a:gd name="T39" fmla="*/ 294 h 539"/>
                  <a:gd name="T40" fmla="*/ 353 w 1248"/>
                  <a:gd name="T41" fmla="*/ 262 h 539"/>
                  <a:gd name="T42" fmla="*/ 445 w 1248"/>
                  <a:gd name="T43" fmla="*/ 234 h 539"/>
                  <a:gd name="T44" fmla="*/ 554 w 1248"/>
                  <a:gd name="T45" fmla="*/ 213 h 539"/>
                  <a:gd name="T46" fmla="*/ 662 w 1248"/>
                  <a:gd name="T47" fmla="*/ 191 h 539"/>
                  <a:gd name="T48" fmla="*/ 890 w 1248"/>
                  <a:gd name="T49" fmla="*/ 153 h 539"/>
                  <a:gd name="T50" fmla="*/ 993 w 1248"/>
                  <a:gd name="T51" fmla="*/ 136 h 539"/>
                  <a:gd name="T52" fmla="*/ 1091 w 1248"/>
                  <a:gd name="T53" fmla="*/ 120 h 539"/>
                  <a:gd name="T54" fmla="*/ 1178 w 1248"/>
                  <a:gd name="T55" fmla="*/ 115 h 539"/>
                  <a:gd name="T56" fmla="*/ 1248 w 1248"/>
                  <a:gd name="T57" fmla="*/ 104 h 539"/>
                  <a:gd name="T58" fmla="*/ 1248 w 1248"/>
                  <a:gd name="T59" fmla="*/ 0 h 539"/>
                  <a:gd name="T60" fmla="*/ 1161 w 1248"/>
                  <a:gd name="T61" fmla="*/ 22 h 539"/>
                  <a:gd name="T62" fmla="*/ 1069 w 1248"/>
                  <a:gd name="T63" fmla="*/ 38 h 539"/>
                  <a:gd name="T64" fmla="*/ 874 w 1248"/>
                  <a:gd name="T65" fmla="*/ 71 h 539"/>
                  <a:gd name="T66" fmla="*/ 673 w 1248"/>
                  <a:gd name="T67" fmla="*/ 93 h 539"/>
                  <a:gd name="T68" fmla="*/ 483 w 1248"/>
                  <a:gd name="T69" fmla="*/ 126 h 539"/>
                  <a:gd name="T70" fmla="*/ 391 w 1248"/>
                  <a:gd name="T71" fmla="*/ 142 h 539"/>
                  <a:gd name="T72" fmla="*/ 309 w 1248"/>
                  <a:gd name="T73" fmla="*/ 158 h 539"/>
                  <a:gd name="T74" fmla="*/ 228 w 1248"/>
                  <a:gd name="T75" fmla="*/ 180 h 539"/>
                  <a:gd name="T76" fmla="*/ 163 w 1248"/>
                  <a:gd name="T77" fmla="*/ 202 h 539"/>
                  <a:gd name="T78" fmla="*/ 103 w 1248"/>
                  <a:gd name="T79" fmla="*/ 229 h 539"/>
                  <a:gd name="T80" fmla="*/ 54 w 1248"/>
                  <a:gd name="T81" fmla="*/ 256 h 539"/>
                  <a:gd name="T82" fmla="*/ 22 w 1248"/>
                  <a:gd name="T83" fmla="*/ 294 h 539"/>
                  <a:gd name="T84" fmla="*/ 0 w 1248"/>
                  <a:gd name="T85" fmla="*/ 332 h 539"/>
                  <a:gd name="T86" fmla="*/ 0 w 1248"/>
                  <a:gd name="T87" fmla="*/ 332 h 5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97291" name="Freeform 11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>
                <a:gd name="T0" fmla="*/ 982 w 2296"/>
                <a:gd name="T1" fmla="*/ 1061 h 1469"/>
                <a:gd name="T2" fmla="*/ 1357 w 2296"/>
                <a:gd name="T3" fmla="*/ 1012 h 1469"/>
                <a:gd name="T4" fmla="*/ 1666 w 2296"/>
                <a:gd name="T5" fmla="*/ 957 h 1469"/>
                <a:gd name="T6" fmla="*/ 1916 w 2296"/>
                <a:gd name="T7" fmla="*/ 897 h 1469"/>
                <a:gd name="T8" fmla="*/ 2100 w 2296"/>
                <a:gd name="T9" fmla="*/ 832 h 1469"/>
                <a:gd name="T10" fmla="*/ 2220 w 2296"/>
                <a:gd name="T11" fmla="*/ 756 h 1469"/>
                <a:gd name="T12" fmla="*/ 2285 w 2296"/>
                <a:gd name="T13" fmla="*/ 669 h 1469"/>
                <a:gd name="T14" fmla="*/ 2290 w 2296"/>
                <a:gd name="T15" fmla="*/ 560 h 1469"/>
                <a:gd name="T16" fmla="*/ 2241 w 2296"/>
                <a:gd name="T17" fmla="*/ 457 h 1469"/>
                <a:gd name="T18" fmla="*/ 2144 w 2296"/>
                <a:gd name="T19" fmla="*/ 364 h 1469"/>
                <a:gd name="T20" fmla="*/ 2008 w 2296"/>
                <a:gd name="T21" fmla="*/ 277 h 1469"/>
                <a:gd name="T22" fmla="*/ 1769 w 2296"/>
                <a:gd name="T23" fmla="*/ 157 h 1469"/>
                <a:gd name="T24" fmla="*/ 1612 w 2296"/>
                <a:gd name="T25" fmla="*/ 92 h 1469"/>
                <a:gd name="T26" fmla="*/ 1476 w 2296"/>
                <a:gd name="T27" fmla="*/ 43 h 1469"/>
                <a:gd name="T28" fmla="*/ 1384 w 2296"/>
                <a:gd name="T29" fmla="*/ 10 h 1469"/>
                <a:gd name="T30" fmla="*/ 1346 w 2296"/>
                <a:gd name="T31" fmla="*/ 0 h 1469"/>
                <a:gd name="T32" fmla="*/ 1655 w 2296"/>
                <a:gd name="T33" fmla="*/ 119 h 1469"/>
                <a:gd name="T34" fmla="*/ 1948 w 2296"/>
                <a:gd name="T35" fmla="*/ 255 h 1469"/>
                <a:gd name="T36" fmla="*/ 2068 w 2296"/>
                <a:gd name="T37" fmla="*/ 326 h 1469"/>
                <a:gd name="T38" fmla="*/ 2171 w 2296"/>
                <a:gd name="T39" fmla="*/ 402 h 1469"/>
                <a:gd name="T40" fmla="*/ 2236 w 2296"/>
                <a:gd name="T41" fmla="*/ 478 h 1469"/>
                <a:gd name="T42" fmla="*/ 2263 w 2296"/>
                <a:gd name="T43" fmla="*/ 560 h 1469"/>
                <a:gd name="T44" fmla="*/ 2241 w 2296"/>
                <a:gd name="T45" fmla="*/ 636 h 1469"/>
                <a:gd name="T46" fmla="*/ 2171 w 2296"/>
                <a:gd name="T47" fmla="*/ 702 h 1469"/>
                <a:gd name="T48" fmla="*/ 2062 w 2296"/>
                <a:gd name="T49" fmla="*/ 756 h 1469"/>
                <a:gd name="T50" fmla="*/ 1921 w 2296"/>
                <a:gd name="T51" fmla="*/ 800 h 1469"/>
                <a:gd name="T52" fmla="*/ 1748 w 2296"/>
                <a:gd name="T53" fmla="*/ 843 h 1469"/>
                <a:gd name="T54" fmla="*/ 1351 w 2296"/>
                <a:gd name="T55" fmla="*/ 908 h 1469"/>
                <a:gd name="T56" fmla="*/ 923 w 2296"/>
                <a:gd name="T57" fmla="*/ 968 h 1469"/>
                <a:gd name="T58" fmla="*/ 521 w 2296"/>
                <a:gd name="T59" fmla="*/ 1028 h 1469"/>
                <a:gd name="T60" fmla="*/ 353 w 2296"/>
                <a:gd name="T61" fmla="*/ 1066 h 1469"/>
                <a:gd name="T62" fmla="*/ 206 w 2296"/>
                <a:gd name="T63" fmla="*/ 1104 h 1469"/>
                <a:gd name="T64" fmla="*/ 92 w 2296"/>
                <a:gd name="T65" fmla="*/ 1148 h 1469"/>
                <a:gd name="T66" fmla="*/ 22 w 2296"/>
                <a:gd name="T67" fmla="*/ 1202 h 1469"/>
                <a:gd name="T68" fmla="*/ 0 w 2296"/>
                <a:gd name="T69" fmla="*/ 1262 h 1469"/>
                <a:gd name="T70" fmla="*/ 27 w 2296"/>
                <a:gd name="T71" fmla="*/ 1327 h 1469"/>
                <a:gd name="T72" fmla="*/ 98 w 2296"/>
                <a:gd name="T73" fmla="*/ 1382 h 1469"/>
                <a:gd name="T74" fmla="*/ 196 w 2296"/>
                <a:gd name="T75" fmla="*/ 1425 h 1469"/>
                <a:gd name="T76" fmla="*/ 326 w 2296"/>
                <a:gd name="T77" fmla="*/ 1469 h 1469"/>
                <a:gd name="T78" fmla="*/ 217 w 2296"/>
                <a:gd name="T79" fmla="*/ 1414 h 1469"/>
                <a:gd name="T80" fmla="*/ 147 w 2296"/>
                <a:gd name="T81" fmla="*/ 1360 h 1469"/>
                <a:gd name="T82" fmla="*/ 120 w 2296"/>
                <a:gd name="T83" fmla="*/ 1306 h 1469"/>
                <a:gd name="T84" fmla="*/ 141 w 2296"/>
                <a:gd name="T85" fmla="*/ 1257 h 1469"/>
                <a:gd name="T86" fmla="*/ 212 w 2296"/>
                <a:gd name="T87" fmla="*/ 1208 h 1469"/>
                <a:gd name="T88" fmla="*/ 342 w 2296"/>
                <a:gd name="T89" fmla="*/ 1164 h 1469"/>
                <a:gd name="T90" fmla="*/ 527 w 2296"/>
                <a:gd name="T91" fmla="*/ 1121 h 1469"/>
                <a:gd name="T92" fmla="*/ 771 w 2296"/>
                <a:gd name="T93" fmla="*/ 1088 h 1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7292" name="Freeform 12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1906 h 1906"/>
                <a:gd name="T4" fmla="*/ 5740 w 5740"/>
                <a:gd name="T5" fmla="*/ 1906 h 1906"/>
                <a:gd name="T6" fmla="*/ 5740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7293" name="Rectangle 13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97294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latin typeface="Arial" charset="0"/>
              </a:defRPr>
            </a:lvl1pPr>
          </a:lstStyle>
          <a:p>
            <a:endParaRPr lang="en-US"/>
          </a:p>
        </p:txBody>
      </p:sp>
      <p:sp>
        <p:nvSpPr>
          <p:cNvPr id="97295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  <p:sldLayoutId id="2147483707" r:id="rId12"/>
    <p:sldLayoutId id="2147483708" r:id="rId13"/>
  </p:sldLayoutIdLst>
  <p:txStyles>
    <p:titleStyle>
      <a:lvl1pPr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9.jpeg"/><Relationship Id="rId2" Type="http://schemas.openxmlformats.org/officeDocument/2006/relationships/hyperlink" Target="http://images.google.com/imgres?imgurl=http://z.about.com/d/pediatrics/1/0/g/K/car_seat_nap.jpg&amp;imgrefurl=http://pediatrics.about.com/od/safety/ig/First-Aid-and-Safety/Car-Seat-Nap.htm&amp;h=300&amp;w=400&amp;sz=173&amp;hl=en&amp;start=8&amp;um=1&amp;tbnid=2BjqsvkeA3nJzM:&amp;tbnh=93&amp;tbnw=124&amp;prev=/images%3Fq%3Dnap%2Bpictures%26um%3D1%26hl%3Den%26sa%3DN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images.google.com/imgres?imgurl=http://ptccweb.com/images/2007/01_feb_Mar/Nap_time_IMG_1062.jpg&amp;imgrefurl=http://ptccweb.com/images/2007/2007_Web_Supplement.htm&amp;h=600&amp;w=800&amp;sz=59&amp;hl=en&amp;start=545&amp;um=1&amp;tbnid=Cufj_llUV3TmOM:&amp;tbnh=107&amp;tbnw=143&amp;prev=/images%3Fq%3Dnap%2Bpictures%26start%3D540%26ndsp%3D20%26um%3D1%26hl%3Den%26sa%3DN" TargetMode="External"/><Relationship Id="rId5" Type="http://schemas.openxmlformats.org/officeDocument/2006/relationships/image" Target="../media/image8.jpeg"/><Relationship Id="rId4" Type="http://schemas.openxmlformats.org/officeDocument/2006/relationships/hyperlink" Target="http://images.google.com/imgres?imgurl=http://www.sojournersfellowship.org/pics/resolved07/QuickNap.jpg&amp;imgrefurl=http://www.sojournersfellowship.org/pics/resolved07/index.php&amp;h=1932&amp;w=2576&amp;sz=1277&amp;hl=en&amp;start=229&amp;um=1&amp;tbnid=DLMw0zubGWMfmM:&amp;tbnh=113&amp;tbnw=150&amp;prev=/images%3Fq%3Dnap%2Bpictures%26start%3D220%26ndsp%3D20%26um%3D1%26hl%3Den%26sa%3DN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hyperlink" Target="http://upload.wikimedia.org/wikipedia/commons/6/61/VolunteerParkNeedle.jpg" TargetMode="Externa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22.jpeg"/><Relationship Id="rId2" Type="http://schemas.openxmlformats.org/officeDocument/2006/relationships/hyperlink" Target="http://www.tour-eiffel.fr/teiffel/uk/actualites/page/news_list.html?f=1&amp;Year=2008#News204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en.beijing2008.cn/cptvenues/venues/nst/headlines/nstready/" TargetMode="External"/><Relationship Id="rId5" Type="http://schemas.openxmlformats.org/officeDocument/2006/relationships/image" Target="../media/image21.jpeg"/><Relationship Id="rId4" Type="http://schemas.openxmlformats.org/officeDocument/2006/relationships/hyperlink" Target="http://www.google.com/imgres?imgurl=http://www.inetours.com/England/London/images/BgBn/Big_Ben_8583.jpg&amp;imgrefurl=http://sp.englishbaby.com/blog/allalive&amp;h=525&amp;w=429&amp;sz=52&amp;tbnid=apHeW8Sb4hgJ::&amp;tbnh=132&amp;tbnw=108&amp;prev=/images%3Fq%3Dbig%2Bben&amp;hl=en&amp;sa=X&amp;oi=image_result&amp;resnum=1&amp;ct=image&amp;cd=1" TargetMode="Externa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143000"/>
            <a:ext cx="7772400" cy="1920875"/>
          </a:xfrm>
        </p:spPr>
        <p:txBody>
          <a:bodyPr/>
          <a:lstStyle/>
          <a:p>
            <a:r>
              <a:rPr lang="en-US" dirty="0"/>
              <a:t>Are You Sleepless in Seattle or Just Sleepy?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962400"/>
            <a:ext cx="6400800" cy="2362200"/>
          </a:xfrm>
        </p:spPr>
        <p:txBody>
          <a:bodyPr/>
          <a:lstStyle/>
          <a:p>
            <a:pPr>
              <a:lnSpc>
                <a:spcPct val="90000"/>
              </a:lnSpc>
            </a:pPr>
            <a:endParaRPr lang="en-US" sz="2800" dirty="0"/>
          </a:p>
          <a:p>
            <a:pPr>
              <a:lnSpc>
                <a:spcPct val="90000"/>
              </a:lnSpc>
            </a:pPr>
            <a:r>
              <a:rPr lang="en-US" sz="2800"/>
              <a:t>David </a:t>
            </a:r>
            <a:r>
              <a:rPr lang="en-US" sz="2800" dirty="0"/>
              <a:t>C Chang</a:t>
            </a:r>
            <a:r>
              <a:rPr lang="en-US" sz="2800"/>
              <a:t>, MD</a:t>
            </a:r>
          </a:p>
          <a:p>
            <a:pPr>
              <a:lnSpc>
                <a:spcPct val="90000"/>
              </a:lnSpc>
            </a:pPr>
            <a:r>
              <a:rPr lang="en-US" sz="2800"/>
              <a:t>Board </a:t>
            </a:r>
            <a:r>
              <a:rPr lang="en-US" sz="2800" dirty="0"/>
              <a:t>Certified, American Academy of Sleep Medicine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/>
              <a:t>Sleep Architecture During the Night</a:t>
            </a:r>
          </a:p>
        </p:txBody>
      </p:sp>
      <p:sp>
        <p:nvSpPr>
          <p:cNvPr id="1556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  <a:buFont typeface="Wingdings" pitchFamily="2" charset="2"/>
              <a:buNone/>
            </a:pPr>
            <a:endParaRPr lang="en-US"/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endParaRPr lang="en-US"/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endParaRPr lang="en-US"/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en-US"/>
              <a:t>Stage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endParaRPr lang="en-US"/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endParaRPr lang="en-US"/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endParaRPr lang="en-US"/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en-US"/>
              <a:t>				Sleep Hours</a:t>
            </a:r>
          </a:p>
        </p:txBody>
      </p:sp>
      <p:pic>
        <p:nvPicPr>
          <p:cNvPr id="155652" name="Picture 4" descr="Figure 1. Stages of sleep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1676400"/>
            <a:ext cx="4895850" cy="3476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Sleep Hours</a:t>
            </a:r>
          </a:p>
        </p:txBody>
      </p:sp>
      <p:sp>
        <p:nvSpPr>
          <p:cNvPr id="1187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Infants/Babies*	</a:t>
            </a:r>
          </a:p>
          <a:p>
            <a:pPr lvl="1"/>
            <a:r>
              <a:rPr lang="en-US" dirty="0"/>
              <a:t>0-2 mons: 	10.5-18.5 hours</a:t>
            </a:r>
          </a:p>
          <a:p>
            <a:pPr lvl="1"/>
            <a:r>
              <a:rPr lang="en-US" dirty="0"/>
              <a:t>2-12 mons:	14-15 hours</a:t>
            </a:r>
          </a:p>
          <a:p>
            <a:r>
              <a:rPr lang="en-US" dirty="0"/>
              <a:t>Toddlers/Children*	</a:t>
            </a:r>
          </a:p>
          <a:p>
            <a:pPr lvl="1"/>
            <a:r>
              <a:rPr lang="en-US" dirty="0"/>
              <a:t>12-18 mons: 	13-15 hours</a:t>
            </a:r>
          </a:p>
          <a:p>
            <a:pPr lvl="1"/>
            <a:r>
              <a:rPr lang="en-US" dirty="0"/>
              <a:t>18mons-3yrs: 12-14 hours</a:t>
            </a:r>
          </a:p>
          <a:p>
            <a:pPr lvl="1"/>
            <a:r>
              <a:rPr lang="en-US" dirty="0"/>
              <a:t>3-5 </a:t>
            </a:r>
            <a:r>
              <a:rPr lang="en-US" dirty="0" err="1"/>
              <a:t>yrs</a:t>
            </a:r>
            <a:r>
              <a:rPr lang="en-US" dirty="0"/>
              <a:t>:		11-13 hours</a:t>
            </a:r>
          </a:p>
          <a:p>
            <a:pPr lvl="1"/>
            <a:r>
              <a:rPr lang="en-US" dirty="0"/>
              <a:t>5-12 </a:t>
            </a:r>
            <a:r>
              <a:rPr lang="en-US" dirty="0" err="1"/>
              <a:t>yrs</a:t>
            </a:r>
            <a:r>
              <a:rPr lang="en-US" dirty="0"/>
              <a:t>: 	9-11 hours		*includes naps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94D4932-1DFB-9ECA-959E-162C02DD17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8800" y="1417638"/>
            <a:ext cx="3200400" cy="2132856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Sleep Hours</a:t>
            </a:r>
          </a:p>
        </p:txBody>
      </p:sp>
      <p:sp>
        <p:nvSpPr>
          <p:cNvPr id="1198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Adolescents:	</a:t>
            </a:r>
          </a:p>
          <a:p>
            <a:pPr lvl="1"/>
            <a:r>
              <a:rPr lang="en-US"/>
              <a:t>8.5-9.5 hours			</a:t>
            </a:r>
          </a:p>
          <a:p>
            <a:r>
              <a:rPr lang="en-US"/>
              <a:t>Adults:</a:t>
            </a:r>
          </a:p>
          <a:p>
            <a:pPr lvl="1"/>
            <a:r>
              <a:rPr lang="en-US"/>
              <a:t>7-9 hours				</a:t>
            </a:r>
          </a:p>
        </p:txBody>
      </p:sp>
      <p:pic>
        <p:nvPicPr>
          <p:cNvPr id="119813" name="Picture 5" descr="car_seat_nap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1828800"/>
            <a:ext cx="1905000" cy="1419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814" name="Picture 6" descr="QuickNap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4191000"/>
            <a:ext cx="1981200" cy="1533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816" name="Picture 8" descr="Nap_time_IMG_1062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2895600"/>
            <a:ext cx="1905000" cy="1476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2" name="Rectangle 4"/>
          <p:cNvSpPr>
            <a:spLocks noGrp="1" noRot="1" noChangeArrowheads="1"/>
          </p:cNvSpPr>
          <p:nvPr>
            <p:ph type="title"/>
          </p:nvPr>
        </p:nvSpPr>
        <p:spPr>
          <a:xfrm>
            <a:off x="457200" y="609600"/>
            <a:ext cx="8229600" cy="838200"/>
          </a:xfrm>
        </p:spPr>
        <p:txBody>
          <a:bodyPr/>
          <a:lstStyle/>
          <a:p>
            <a:pPr algn="l"/>
            <a:r>
              <a:rPr lang="en-US" sz="4800" dirty="0"/>
              <a:t>	   1935				2024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CA5F82E-A5C6-E3C4-0F7E-91C2AABE1C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135" y="2209800"/>
            <a:ext cx="4163265" cy="33528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77751BA-B763-ADBD-BE68-E222891D83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9015" y="2619375"/>
            <a:ext cx="4514850" cy="253365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274638"/>
            <a:ext cx="8229600" cy="1858962"/>
          </a:xfrm>
        </p:spPr>
        <p:txBody>
          <a:bodyPr/>
          <a:lstStyle/>
          <a:p>
            <a:r>
              <a:rPr lang="en-US" dirty="0"/>
              <a:t>  1935			      2024</a:t>
            </a:r>
            <a:br>
              <a:rPr lang="en-US" dirty="0"/>
            </a:br>
            <a:r>
              <a:rPr lang="en-US" dirty="0"/>
              <a:t>Average Hours a Night of Sleep</a:t>
            </a:r>
          </a:p>
        </p:txBody>
      </p:sp>
      <p:sp>
        <p:nvSpPr>
          <p:cNvPr id="1781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981200"/>
            <a:ext cx="8229600" cy="4525963"/>
          </a:xfrm>
        </p:spPr>
        <p:txBody>
          <a:bodyPr/>
          <a:lstStyle/>
          <a:p>
            <a:pPr>
              <a:lnSpc>
                <a:spcPct val="90000"/>
              </a:lnSpc>
            </a:pPr>
            <a:endParaRPr lang="en-US" dirty="0"/>
          </a:p>
          <a:p>
            <a:pPr>
              <a:lnSpc>
                <a:spcPct val="90000"/>
              </a:lnSpc>
            </a:pPr>
            <a:endParaRPr lang="en-US" dirty="0"/>
          </a:p>
          <a:p>
            <a:pPr>
              <a:lnSpc>
                <a:spcPct val="90000"/>
              </a:lnSpc>
            </a:pPr>
            <a:endParaRPr lang="en-US" dirty="0"/>
          </a:p>
          <a:p>
            <a:pPr>
              <a:lnSpc>
                <a:spcPct val="90000"/>
              </a:lnSpc>
            </a:pPr>
            <a:endParaRPr lang="en-US" dirty="0"/>
          </a:p>
          <a:p>
            <a:pPr>
              <a:lnSpc>
                <a:spcPct val="90000"/>
              </a:lnSpc>
            </a:pPr>
            <a:endParaRPr lang="en-US" dirty="0"/>
          </a:p>
          <a:p>
            <a:pPr>
              <a:lnSpc>
                <a:spcPct val="90000"/>
              </a:lnSpc>
            </a:pPr>
            <a:endParaRPr lang="en-US" dirty="0"/>
          </a:p>
          <a:p>
            <a:pPr>
              <a:lnSpc>
                <a:spcPct val="90000"/>
              </a:lnSpc>
            </a:pPr>
            <a:endParaRPr lang="en-US" dirty="0"/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en-US" dirty="0"/>
              <a:t>		       9 hours			  7 hours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C1119A7-4294-6B0F-DD23-8B0EA3B306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2226076"/>
            <a:ext cx="4163929" cy="335309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6338D2A-BC6C-4032-7FB3-E3C8DB1145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0169" y="2637591"/>
            <a:ext cx="4511431" cy="2530059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Caffeine</a:t>
            </a:r>
          </a:p>
        </p:txBody>
      </p:sp>
      <p:sp>
        <p:nvSpPr>
          <p:cNvPr id="162822" name="Rectangle 6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en-US" sz="3600"/>
              <a:t>Most widely used stimulant worldwide</a:t>
            </a:r>
          </a:p>
          <a:p>
            <a:r>
              <a:rPr lang="en-US" sz="3600"/>
              <a:t>Found in coffee, tea and chocolate</a:t>
            </a:r>
          </a:p>
        </p:txBody>
      </p:sp>
      <p:sp>
        <p:nvSpPr>
          <p:cNvPr id="162823" name="Rectangle 7"/>
          <p:cNvSpPr>
            <a:spLocks noGrp="1" noChangeArrowheads="1"/>
          </p:cNvSpPr>
          <p:nvPr>
            <p:ph sz="half" idx="2"/>
          </p:nvPr>
        </p:nvSpPr>
        <p:spPr/>
        <p:txBody>
          <a:bodyPr/>
          <a:lstStyle/>
          <a:p>
            <a:endParaRPr lang="en-US" sz="2800"/>
          </a:p>
        </p:txBody>
      </p:sp>
      <p:pic>
        <p:nvPicPr>
          <p:cNvPr id="162821" name="Picture 5" descr="caffei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1828800"/>
            <a:ext cx="3819525" cy="4048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Common Beverages</a:t>
            </a:r>
          </a:p>
        </p:txBody>
      </p:sp>
      <p:sp>
        <p:nvSpPr>
          <p:cNvPr id="1648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Red Bull (8.2 oz) 		80 mg</a:t>
            </a:r>
          </a:p>
          <a:p>
            <a:r>
              <a:rPr lang="en-US"/>
              <a:t>Mountain Dew 		55 mg</a:t>
            </a:r>
          </a:p>
          <a:p>
            <a:r>
              <a:rPr lang="en-US"/>
              <a:t>Diet Coke			45.6 mg</a:t>
            </a:r>
          </a:p>
          <a:p>
            <a:r>
              <a:rPr lang="en-US"/>
              <a:t>Drip Coffee			115-175 mg</a:t>
            </a:r>
          </a:p>
          <a:p>
            <a:r>
              <a:rPr lang="en-US"/>
              <a:t>Brewed Coffee			80-135 mg</a:t>
            </a:r>
          </a:p>
          <a:p>
            <a:r>
              <a:rPr lang="en-US"/>
              <a:t>Espresso (2 oz)		100 mg</a:t>
            </a:r>
          </a:p>
          <a:p>
            <a:r>
              <a:rPr lang="en-US"/>
              <a:t>Instant Coffee			65-100 mg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Common Beverages</a:t>
            </a:r>
          </a:p>
        </p:txBody>
      </p:sp>
      <p:sp>
        <p:nvSpPr>
          <p:cNvPr id="1658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Green Tea				15 mg</a:t>
            </a:r>
          </a:p>
          <a:p>
            <a:r>
              <a:rPr lang="en-US"/>
              <a:t>Hot coco				14 mg</a:t>
            </a:r>
          </a:p>
          <a:p>
            <a:r>
              <a:rPr lang="en-US"/>
              <a:t>Tea					40-60 mg</a:t>
            </a:r>
          </a:p>
          <a:p>
            <a:r>
              <a:rPr lang="en-US"/>
              <a:t>Decaf Coffee				2-4 mg</a:t>
            </a:r>
          </a:p>
          <a:p>
            <a:r>
              <a:rPr lang="en-US"/>
              <a:t>Chocolate bar (8 oz)			8 mg</a:t>
            </a:r>
          </a:p>
          <a:p>
            <a:r>
              <a:rPr lang="en-US"/>
              <a:t>Ensure plus, chocolate (8 oz)	10 mg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Caffeine</a:t>
            </a:r>
          </a:p>
        </p:txBody>
      </p:sp>
      <p:sp>
        <p:nvSpPr>
          <p:cNvPr id="1669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3600"/>
              <a:t>Half-life of caffeine is 3-7 hours</a:t>
            </a:r>
          </a:p>
          <a:p>
            <a:r>
              <a:rPr lang="en-US" sz="3600"/>
              <a:t>The effects may last as long as 8-14 hours</a:t>
            </a:r>
          </a:p>
          <a:p>
            <a:r>
              <a:rPr lang="en-US" sz="3600"/>
              <a:t>Can lead to significant effects on nighttime sleep</a:t>
            </a:r>
          </a:p>
          <a:p>
            <a:r>
              <a:rPr lang="en-US" sz="3600"/>
              <a:t>If possible, avoid caffeinated beverages late in the day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Sleep As We Get Older</a:t>
            </a:r>
          </a:p>
        </p:txBody>
      </p:sp>
      <p:sp>
        <p:nvSpPr>
          <p:cNvPr id="1136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sz="3600"/>
              <a:t>Less time spent in deep sleep (stage 3 and 4 sleep)</a:t>
            </a:r>
          </a:p>
          <a:p>
            <a:pPr>
              <a:lnSpc>
                <a:spcPct val="90000"/>
              </a:lnSpc>
            </a:pPr>
            <a:r>
              <a:rPr lang="en-US" sz="3600"/>
              <a:t>Less secretion of melatonin (produced in pineal gland) and growth hormone secretion which help maintain sleep/wake cycle</a:t>
            </a:r>
          </a:p>
          <a:p>
            <a:pPr>
              <a:lnSpc>
                <a:spcPct val="90000"/>
              </a:lnSpc>
            </a:pPr>
            <a:r>
              <a:rPr lang="en-US" sz="3600"/>
              <a:t>Decrease natural light exposure</a:t>
            </a:r>
          </a:p>
          <a:p>
            <a:pPr>
              <a:lnSpc>
                <a:spcPct val="90000"/>
              </a:lnSpc>
            </a:pPr>
            <a:r>
              <a:rPr lang="en-US" sz="3600"/>
              <a:t>More fragmented sleep 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Topics for Today</a:t>
            </a:r>
          </a:p>
        </p:txBody>
      </p:sp>
      <p:sp>
        <p:nvSpPr>
          <p:cNvPr id="131075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en-US"/>
              <a:t>Sleep Architecture</a:t>
            </a:r>
          </a:p>
          <a:p>
            <a:r>
              <a:rPr lang="en-US"/>
              <a:t>Sleep As We Get Older</a:t>
            </a:r>
          </a:p>
          <a:p>
            <a:r>
              <a:rPr lang="en-US"/>
              <a:t>Restless Leg Syndrome</a:t>
            </a:r>
          </a:p>
          <a:p>
            <a:r>
              <a:rPr lang="en-US"/>
              <a:t>Jet Lag</a:t>
            </a:r>
          </a:p>
          <a:p>
            <a:r>
              <a:rPr lang="en-US"/>
              <a:t>Sleep Apnea</a:t>
            </a:r>
          </a:p>
          <a:p>
            <a:r>
              <a:rPr lang="en-US"/>
              <a:t>Insomnia</a:t>
            </a:r>
          </a:p>
        </p:txBody>
      </p:sp>
      <p:sp>
        <p:nvSpPr>
          <p:cNvPr id="131076" name="Rectangle 4"/>
          <p:cNvSpPr>
            <a:spLocks noGrp="1" noChangeArrowheads="1"/>
          </p:cNvSpPr>
          <p:nvPr>
            <p:ph sz="half" idx="2"/>
          </p:nvPr>
        </p:nvSpPr>
        <p:spPr/>
        <p:txBody>
          <a:bodyPr/>
          <a:lstStyle/>
          <a:p>
            <a:pPr>
              <a:buFont typeface="Wingdings" pitchFamily="2" charset="2"/>
              <a:buNone/>
            </a:pPr>
            <a:r>
              <a:rPr lang="en-US" sz="2800">
                <a:hlinkClick r:id="rId2"/>
              </a:rPr>
              <a:t> </a:t>
            </a:r>
            <a:br>
              <a:rPr lang="en-US" sz="2800"/>
            </a:br>
            <a:r>
              <a:rPr lang="en-US" sz="2800"/>
              <a:t>Size of this preview: 464 × 600 pixels </a:t>
            </a:r>
          </a:p>
        </p:txBody>
      </p:sp>
      <p:pic>
        <p:nvPicPr>
          <p:cNvPr id="131078" name="Picture 6" descr="VolunteerParkNeedl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1600200"/>
            <a:ext cx="3781425" cy="464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Sleep As We Get Older</a:t>
            </a:r>
          </a:p>
        </p:txBody>
      </p:sp>
      <p:sp>
        <p:nvSpPr>
          <p:cNvPr id="1146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3600"/>
              <a:t>Other medical conditions cause poor sleep:</a:t>
            </a:r>
          </a:p>
          <a:p>
            <a:pPr lvl="1"/>
            <a:r>
              <a:rPr lang="en-US" sz="3600"/>
              <a:t>Arthritis				COPD</a:t>
            </a:r>
          </a:p>
          <a:p>
            <a:pPr lvl="1"/>
            <a:r>
              <a:rPr lang="en-US" sz="3600"/>
              <a:t>Heartburn				Heart failure</a:t>
            </a:r>
          </a:p>
          <a:p>
            <a:pPr lvl="1"/>
            <a:r>
              <a:rPr lang="en-US" sz="3600"/>
              <a:t>Parkinson's Disease		Osteoporosis</a:t>
            </a:r>
          </a:p>
          <a:p>
            <a:pPr lvl="1"/>
            <a:r>
              <a:rPr lang="en-US" sz="3600"/>
              <a:t>Alzheimer's Disease		Cancer</a:t>
            </a:r>
          </a:p>
          <a:p>
            <a:pPr lvl="1"/>
            <a:r>
              <a:rPr lang="en-US" sz="3600"/>
              <a:t>GERD				Pain</a:t>
            </a:r>
          </a:p>
          <a:p>
            <a:pPr lvl="1"/>
            <a:r>
              <a:rPr lang="en-US" sz="3600"/>
              <a:t>Menopause			Incontinence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Parkinson’s Disease</a:t>
            </a:r>
          </a:p>
        </p:txBody>
      </p:sp>
      <p:sp>
        <p:nvSpPr>
          <p:cNvPr id="1832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3600"/>
              <a:t>Chronic, progressive neurodegenerative disorder</a:t>
            </a:r>
          </a:p>
          <a:p>
            <a:r>
              <a:rPr lang="en-US" sz="3600"/>
              <a:t>characterized by some cardinal signs:</a:t>
            </a:r>
          </a:p>
          <a:p>
            <a:pPr lvl="1"/>
            <a:r>
              <a:rPr lang="en-US" sz="3600"/>
              <a:t>Rest tremor</a:t>
            </a:r>
          </a:p>
          <a:p>
            <a:pPr lvl="1"/>
            <a:r>
              <a:rPr lang="en-US" sz="3600"/>
              <a:t>Rigidity</a:t>
            </a:r>
          </a:p>
          <a:p>
            <a:pPr lvl="1"/>
            <a:r>
              <a:rPr lang="en-US" sz="3600"/>
              <a:t>Bradykinesia</a:t>
            </a:r>
          </a:p>
          <a:p>
            <a:pPr lvl="1"/>
            <a:r>
              <a:rPr lang="en-US" sz="3600"/>
              <a:t>Gait disturbance. 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Parkinson’s Disease</a:t>
            </a:r>
          </a:p>
        </p:txBody>
      </p:sp>
      <p:sp>
        <p:nvSpPr>
          <p:cNvPr id="1443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3600"/>
              <a:t>REM Behavior Disorder</a:t>
            </a:r>
          </a:p>
          <a:p>
            <a:r>
              <a:rPr lang="en-US" sz="3600"/>
              <a:t>Loss of physiologic skeletal muscle paralysis during REM sleep in association with  excessive motor activity while dreaming</a:t>
            </a:r>
          </a:p>
          <a:p>
            <a:r>
              <a:rPr lang="en-US" sz="3600"/>
              <a:t>Often presents with disruption of the bedroom partner’s sleep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Parkinson’s Disease</a:t>
            </a:r>
          </a:p>
        </p:txBody>
      </p:sp>
      <p:sp>
        <p:nvSpPr>
          <p:cNvPr id="1536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sz="3600"/>
          </a:p>
          <a:p>
            <a:r>
              <a:rPr lang="en-US" sz="3600"/>
              <a:t>REM Behavior Disorder can be associated with Parkinson’s Disease or Multiple System Atrophy</a:t>
            </a:r>
          </a:p>
          <a:p>
            <a:endParaRPr lang="en-US" sz="3600"/>
          </a:p>
          <a:p>
            <a:r>
              <a:rPr lang="en-US" sz="3600"/>
              <a:t>Can be treated with medication</a:t>
            </a:r>
          </a:p>
          <a:p>
            <a:endParaRPr lang="en-US" sz="360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Acute REM Behavior Disorder</a:t>
            </a:r>
          </a:p>
        </p:txBody>
      </p:sp>
      <p:sp>
        <p:nvSpPr>
          <p:cNvPr id="1576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3600"/>
              <a:t>Can occur during withdrawal from alcohol or sedative-hypnotics</a:t>
            </a:r>
          </a:p>
          <a:p>
            <a:r>
              <a:rPr lang="en-US" sz="3600"/>
              <a:t>Can occur with tricyclics antidepressants</a:t>
            </a:r>
          </a:p>
          <a:p>
            <a:r>
              <a:rPr lang="en-US" sz="3600"/>
              <a:t>SSRIs (Paxil, Zoloft, Prozac, etc)</a:t>
            </a:r>
          </a:p>
          <a:p>
            <a:r>
              <a:rPr lang="en-US" sz="3600"/>
              <a:t>Venlafaxine (Effexor)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2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Alzheimer’s Disease</a:t>
            </a:r>
          </a:p>
        </p:txBody>
      </p:sp>
      <p:sp>
        <p:nvSpPr>
          <p:cNvPr id="1843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Most common type of dementia </a:t>
            </a:r>
          </a:p>
          <a:p>
            <a:r>
              <a:rPr lang="en-US" dirty="0"/>
              <a:t>Degenerative disease of the brain</a:t>
            </a:r>
          </a:p>
          <a:p>
            <a:r>
              <a:rPr lang="en-US" dirty="0"/>
              <a:t>Estimated that 50 million people worldwide were afflicted by AD in 2020</a:t>
            </a:r>
          </a:p>
          <a:p>
            <a:pPr>
              <a:buFont typeface="Wingdings" pitchFamily="2" charset="2"/>
              <a:buNone/>
            </a:pPr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15A2C01-A04F-1390-DEEC-F0005FD634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3924331"/>
            <a:ext cx="3429000" cy="236220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Alzheimer’s Disease</a:t>
            </a:r>
          </a:p>
        </p:txBody>
      </p:sp>
      <p:sp>
        <p:nvSpPr>
          <p:cNvPr id="145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3600" dirty="0"/>
              <a:t>Circadian rhythm dysregulation</a:t>
            </a:r>
          </a:p>
          <a:p>
            <a:r>
              <a:rPr lang="en-US" sz="3600" dirty="0"/>
              <a:t>Due to DECREASD production of melatonin, growth hormone, TSH, cortisol, estradiol, testosterone </a:t>
            </a:r>
          </a:p>
          <a:p>
            <a:r>
              <a:rPr lang="en-US" sz="3600" dirty="0"/>
              <a:t>Leads to irregular sleep/wake schedule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Alzheimer’s Disease</a:t>
            </a:r>
          </a:p>
        </p:txBody>
      </p:sp>
      <p:sp>
        <p:nvSpPr>
          <p:cNvPr id="1566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3600" dirty="0"/>
              <a:t>Common cause of nursing home placement due to circadian rhythm change</a:t>
            </a:r>
          </a:p>
          <a:p>
            <a:pPr marL="0" indent="0">
              <a:buNone/>
            </a:pPr>
            <a:endParaRPr lang="en-US" sz="3600" dirty="0"/>
          </a:p>
          <a:p>
            <a:r>
              <a:rPr lang="en-US" sz="3600" dirty="0"/>
              <a:t>Maintain regular schedule</a:t>
            </a:r>
          </a:p>
          <a:p>
            <a:r>
              <a:rPr lang="en-US" sz="3600" dirty="0"/>
              <a:t>Bright light in morning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Menopause</a:t>
            </a:r>
          </a:p>
        </p:txBody>
      </p:sp>
      <p:sp>
        <p:nvSpPr>
          <p:cNvPr id="1474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3600" dirty="0"/>
              <a:t>Up to 75 % of menopausal women suffer from hot flashes</a:t>
            </a:r>
          </a:p>
          <a:p>
            <a:r>
              <a:rPr lang="en-US" sz="3600" dirty="0"/>
              <a:t>It is a result of reduction of hormones</a:t>
            </a:r>
          </a:p>
          <a:p>
            <a:r>
              <a:rPr lang="en-US" sz="3600" dirty="0"/>
              <a:t>Hot flashes are know to disrupt sleep patterns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C0ECD24-643D-A86C-4E41-0B1ED3710F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4800" y="4119562"/>
            <a:ext cx="3857625" cy="2276475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Menopause</a:t>
            </a:r>
          </a:p>
        </p:txBody>
      </p:sp>
      <p:sp>
        <p:nvSpPr>
          <p:cNvPr id="1587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3600"/>
              <a:t>Treatment of hot flashes may help improve sleep </a:t>
            </a:r>
          </a:p>
          <a:p>
            <a:endParaRPr lang="en-US" sz="3600"/>
          </a:p>
          <a:p>
            <a:r>
              <a:rPr lang="en-US" sz="3600"/>
              <a:t>May lead to increased risk for obstructive sleep apnea</a:t>
            </a:r>
          </a:p>
          <a:p>
            <a:pPr>
              <a:buFont typeface="Wingdings" pitchFamily="2" charset="2"/>
              <a:buNone/>
            </a:pPr>
            <a:endParaRPr lang="en-US" sz="360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What Does Sleep Do?</a:t>
            </a:r>
          </a:p>
        </p:txBody>
      </p:sp>
      <p:sp>
        <p:nvSpPr>
          <p:cNvPr id="172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19200"/>
            <a:ext cx="8229600" cy="53340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3600"/>
              <a:t>Restorative theory – </a:t>
            </a:r>
          </a:p>
          <a:p>
            <a:pPr lvl="1">
              <a:lnSpc>
                <a:spcPct val="90000"/>
              </a:lnSpc>
            </a:pPr>
            <a:r>
              <a:rPr lang="en-US" sz="3600"/>
              <a:t>Regeneration of body functions </a:t>
            </a:r>
          </a:p>
          <a:p>
            <a:pPr>
              <a:lnSpc>
                <a:spcPct val="90000"/>
              </a:lnSpc>
            </a:pPr>
            <a:r>
              <a:rPr lang="en-US" sz="3600"/>
              <a:t>Metabolic theory –</a:t>
            </a:r>
          </a:p>
          <a:p>
            <a:pPr lvl="1">
              <a:lnSpc>
                <a:spcPct val="90000"/>
              </a:lnSpc>
            </a:pPr>
            <a:r>
              <a:rPr lang="en-US" sz="3600"/>
              <a:t>Regulation of body temp/energy conservation</a:t>
            </a:r>
          </a:p>
          <a:p>
            <a:pPr>
              <a:lnSpc>
                <a:spcPct val="90000"/>
              </a:lnSpc>
            </a:pPr>
            <a:r>
              <a:rPr lang="en-US" sz="3600"/>
              <a:t>Survival theory – </a:t>
            </a:r>
          </a:p>
          <a:p>
            <a:pPr lvl="1">
              <a:lnSpc>
                <a:spcPct val="90000"/>
              </a:lnSpc>
            </a:pPr>
            <a:r>
              <a:rPr lang="en-US" sz="3600"/>
              <a:t>Protective/adaptive behavior or immune defense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endParaRPr lang="en-US" sz="360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0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Advanced Sleep Phase Syndrome</a:t>
            </a:r>
          </a:p>
        </p:txBody>
      </p:sp>
      <p:sp>
        <p:nvSpPr>
          <p:cNvPr id="1863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3600"/>
              <a:t>Habitual and involuntary sleep onset and wake up times several hours earlier to conventional or desired sleep times.  </a:t>
            </a:r>
          </a:p>
          <a:p>
            <a:r>
              <a:rPr lang="en-US" sz="3600"/>
              <a:t>Typically fall asleep between 6-9pm and wake up between 2-5am</a:t>
            </a:r>
          </a:p>
          <a:p>
            <a:r>
              <a:rPr lang="en-US" sz="3600"/>
              <a:t>Exact etiology is unknown</a:t>
            </a:r>
          </a:p>
          <a:p>
            <a:r>
              <a:rPr lang="en-US" sz="3600"/>
              <a:t>Considered a “lark”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Advanced Sleep Phase Syndrome</a:t>
            </a:r>
          </a:p>
        </p:txBody>
      </p:sp>
      <p:sp>
        <p:nvSpPr>
          <p:cNvPr id="1873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3600" dirty="0"/>
              <a:t>Treatment includes bright light in the evening to help delay the sleep time</a:t>
            </a:r>
          </a:p>
          <a:p>
            <a:r>
              <a:rPr lang="en-US" sz="3600" dirty="0"/>
              <a:t>Maintaining a steady sleep wake schedule</a:t>
            </a:r>
          </a:p>
          <a:p>
            <a:pPr>
              <a:buFont typeface="Wingdings" pitchFamily="2" charset="2"/>
              <a:buNone/>
            </a:pPr>
            <a:endParaRPr lang="en-US" sz="36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3F3A4D3-DB98-F88B-2865-62D327AFB6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4575" y="3429000"/>
            <a:ext cx="4514850" cy="3009900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Improve Your Sleep</a:t>
            </a:r>
          </a:p>
        </p:txBody>
      </p:sp>
      <p:sp>
        <p:nvSpPr>
          <p:cNvPr id="1167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3600"/>
              <a:t>Keep a regular schedule</a:t>
            </a:r>
          </a:p>
          <a:p>
            <a:r>
              <a:rPr lang="en-US" sz="3600"/>
              <a:t>Morning light (VERY IMPORTANT)</a:t>
            </a:r>
          </a:p>
          <a:p>
            <a:pPr lvl="1"/>
            <a:r>
              <a:rPr lang="en-US" sz="3600"/>
              <a:t>Winter (broad spectrum light bulbs)</a:t>
            </a:r>
          </a:p>
          <a:p>
            <a:r>
              <a:rPr lang="en-US" sz="3600"/>
              <a:t>Morning exercise</a:t>
            </a:r>
          </a:p>
          <a:p>
            <a:r>
              <a:rPr lang="en-US" sz="3600"/>
              <a:t>Avoid green tea in the afternoon/evening</a:t>
            </a:r>
          </a:p>
          <a:p>
            <a:r>
              <a:rPr lang="en-US" sz="3600"/>
              <a:t>Avoid alcohol close to bedtime</a:t>
            </a:r>
          </a:p>
          <a:p>
            <a:r>
              <a:rPr lang="en-US" sz="3600"/>
              <a:t>Avoid napping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Restless Leg Syndrome</a:t>
            </a:r>
          </a:p>
        </p:txBody>
      </p:sp>
      <p:pic>
        <p:nvPicPr>
          <p:cNvPr id="168967" name="Picture 7" descr="42-1781618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1905000"/>
            <a:ext cx="2543175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Restless Leg Syndrome (RLS)</a:t>
            </a:r>
          </a:p>
        </p:txBody>
      </p:sp>
      <p:sp>
        <p:nvSpPr>
          <p:cNvPr id="1239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3600" dirty="0"/>
              <a:t>Occurs in healthy people NOT related to emotional or mental conditions</a:t>
            </a:r>
          </a:p>
          <a:p>
            <a:r>
              <a:rPr lang="en-US" sz="3600" dirty="0"/>
              <a:t>Usually affects legs; also arms and body</a:t>
            </a:r>
          </a:p>
          <a:p>
            <a:r>
              <a:rPr lang="en-US" sz="3600" dirty="0"/>
              <a:t>“worms crawl under my skin if I don’t keep moving my legs”</a:t>
            </a:r>
          </a:p>
          <a:p>
            <a:r>
              <a:rPr lang="en-US" sz="3600" dirty="0"/>
              <a:t>“my legs decide they want to run, and I have to follow”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RLS</a:t>
            </a:r>
          </a:p>
        </p:txBody>
      </p:sp>
      <p:sp>
        <p:nvSpPr>
          <p:cNvPr id="1249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3600"/>
              <a:t>Can lead to insomnia</a:t>
            </a:r>
          </a:p>
          <a:p>
            <a:r>
              <a:rPr lang="en-US" sz="3600"/>
              <a:t>Signs/Symptoms for RLS</a:t>
            </a:r>
          </a:p>
          <a:p>
            <a:pPr lvl="1"/>
            <a:r>
              <a:rPr lang="en-US" sz="3600"/>
              <a:t>Usually worse at evening/night</a:t>
            </a:r>
          </a:p>
          <a:p>
            <a:pPr lvl="1"/>
            <a:r>
              <a:rPr lang="en-US" sz="3600"/>
              <a:t>Urge to move the legs</a:t>
            </a:r>
          </a:p>
          <a:p>
            <a:pPr lvl="1"/>
            <a:r>
              <a:rPr lang="en-US" sz="3600"/>
              <a:t>Temporary relief with movement</a:t>
            </a:r>
          </a:p>
          <a:p>
            <a:pPr lvl="1"/>
            <a:r>
              <a:rPr lang="en-US" sz="3600"/>
              <a:t>Uncomfortable sensation in legs (arms/body)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Causes of RLS</a:t>
            </a:r>
          </a:p>
        </p:txBody>
      </p:sp>
      <p:sp>
        <p:nvSpPr>
          <p:cNvPr id="1259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3600" dirty="0"/>
              <a:t>Genetics</a:t>
            </a:r>
          </a:p>
          <a:p>
            <a:r>
              <a:rPr lang="en-US" sz="3600" dirty="0"/>
              <a:t>Iron deficiency (&lt;75 ng/ml)</a:t>
            </a:r>
          </a:p>
          <a:p>
            <a:r>
              <a:rPr lang="en-US" sz="3600" dirty="0"/>
              <a:t>Kidney disorders (hemodialysis)</a:t>
            </a:r>
          </a:p>
          <a:p>
            <a:r>
              <a:rPr lang="en-US" sz="3600" dirty="0"/>
              <a:t>Alcoholism</a:t>
            </a:r>
          </a:p>
          <a:p>
            <a:r>
              <a:rPr lang="en-US" sz="3600" dirty="0"/>
              <a:t>B12 deficiency, folate deficiency</a:t>
            </a:r>
          </a:p>
          <a:p>
            <a:r>
              <a:rPr lang="en-US" sz="3600" dirty="0"/>
              <a:t>Pregnancy (resolves with delivery)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Medications that </a:t>
            </a:r>
            <a:r>
              <a:rPr lang="en-US" u="sng"/>
              <a:t>Cause </a:t>
            </a:r>
            <a:r>
              <a:rPr lang="en-US"/>
              <a:t>RLS</a:t>
            </a:r>
          </a:p>
        </p:txBody>
      </p:sp>
      <p:sp>
        <p:nvSpPr>
          <p:cNvPr id="1290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3600"/>
              <a:t>Antihistamine (Benadryl)</a:t>
            </a:r>
          </a:p>
          <a:p>
            <a:r>
              <a:rPr lang="en-US" sz="3600"/>
              <a:t>Antiemetics (Compazine, Reglan, Dramamine)</a:t>
            </a:r>
          </a:p>
          <a:p>
            <a:r>
              <a:rPr lang="en-US" sz="3600"/>
              <a:t>Lithium</a:t>
            </a:r>
          </a:p>
          <a:p>
            <a:r>
              <a:rPr lang="en-US" sz="3600"/>
              <a:t>Calcium Channel Blockers (Verapamil, Diltiazem, Nifedipine)</a:t>
            </a:r>
          </a:p>
          <a:p>
            <a:r>
              <a:rPr lang="en-US" sz="3600"/>
              <a:t>Major Tranqilizers (Haldol, Thorazine)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Diagnosis of RLS</a:t>
            </a:r>
          </a:p>
        </p:txBody>
      </p:sp>
      <p:sp>
        <p:nvSpPr>
          <p:cNvPr id="1269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3600" dirty="0"/>
              <a:t>See your doctor</a:t>
            </a:r>
          </a:p>
          <a:p>
            <a:r>
              <a:rPr lang="en-US" sz="3600" dirty="0"/>
              <a:t>Have blood work done</a:t>
            </a:r>
          </a:p>
          <a:p>
            <a:r>
              <a:rPr lang="en-US" sz="3600" dirty="0"/>
              <a:t>Review medication list</a:t>
            </a:r>
          </a:p>
          <a:p>
            <a:endParaRPr lang="en-US" sz="36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0B3C7BC-65C1-DF9A-A8DB-79B7513D01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1000" y="3581400"/>
            <a:ext cx="4267200" cy="2819400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Treatment for RLS</a:t>
            </a:r>
          </a:p>
        </p:txBody>
      </p:sp>
      <p:sp>
        <p:nvSpPr>
          <p:cNvPr id="1280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3600"/>
              <a:t>Hot baths, leg massage, applied heat, ice </a:t>
            </a:r>
          </a:p>
          <a:p>
            <a:r>
              <a:rPr lang="en-US" sz="3600"/>
              <a:t>Dopamine agonist (Mirapex, Requip, Sinemet)</a:t>
            </a:r>
          </a:p>
          <a:p>
            <a:r>
              <a:rPr lang="en-US" sz="3600"/>
              <a:t>Benzodiaepine (Valium, Restoril)</a:t>
            </a:r>
          </a:p>
          <a:p>
            <a:r>
              <a:rPr lang="en-US" sz="3600"/>
              <a:t>Anticonvulsants (Neurontin)</a:t>
            </a:r>
          </a:p>
          <a:p>
            <a:r>
              <a:rPr lang="en-US" sz="3600"/>
              <a:t>Opioid (Codeine, Oxycodone, Methadone)</a:t>
            </a:r>
          </a:p>
          <a:p>
            <a:r>
              <a:rPr lang="en-US" sz="3600"/>
              <a:t>Clonidine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What Does Sleep Do?</a:t>
            </a:r>
          </a:p>
        </p:txBody>
      </p:sp>
      <p:sp>
        <p:nvSpPr>
          <p:cNvPr id="173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3600"/>
              <a:t>Neural growth/processing theory</a:t>
            </a:r>
          </a:p>
          <a:p>
            <a:pPr lvl="1"/>
            <a:r>
              <a:rPr lang="en-US" sz="3600"/>
              <a:t>Brain development/ restoration/ learning/ memory (Physical Chemistry final exam at Harvard)</a:t>
            </a:r>
          </a:p>
          <a:p>
            <a:r>
              <a:rPr lang="en-US" sz="3600"/>
              <a:t>Somatic growth theory –</a:t>
            </a:r>
          </a:p>
          <a:p>
            <a:pPr lvl="1"/>
            <a:r>
              <a:rPr lang="en-US" sz="3600"/>
              <a:t>Growth hormone release during NREM sleep</a:t>
            </a:r>
            <a:endParaRPr lang="en-US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274638"/>
            <a:ext cx="8229600" cy="1782762"/>
          </a:xfrm>
        </p:spPr>
        <p:txBody>
          <a:bodyPr/>
          <a:lstStyle/>
          <a:p>
            <a:r>
              <a:rPr lang="en-US"/>
              <a:t>Jet Lag </a:t>
            </a:r>
            <a:br>
              <a:rPr lang="en-US"/>
            </a:br>
            <a:r>
              <a:rPr lang="en-US"/>
              <a:t>(Circadian Rhythm Disorder)</a:t>
            </a:r>
          </a:p>
        </p:txBody>
      </p:sp>
      <p:pic>
        <p:nvPicPr>
          <p:cNvPr id="149509" name="Picture 5" descr="Affiche de l'exposition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2286000"/>
            <a:ext cx="1676400" cy="2324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9511" name="Picture 7" descr="http://sp.englishbaby.com/blog/allalive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4419600"/>
            <a:ext cx="1600200" cy="194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9515" name="Picture 11" descr="Newly completed National Stadium welcomes guests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3733800"/>
            <a:ext cx="2209800" cy="1581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Jet Lag</a:t>
            </a:r>
          </a:p>
        </p:txBody>
      </p:sp>
      <p:sp>
        <p:nvSpPr>
          <p:cNvPr id="1320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3600"/>
              <a:t>Associated with rapid, long haul flights across several time zones</a:t>
            </a:r>
          </a:p>
          <a:p>
            <a:r>
              <a:rPr lang="en-US" sz="3600"/>
              <a:t>Associated with sleep disturbance, daytime fatigue, reduce performance, GI discomfort and general malise</a:t>
            </a:r>
          </a:p>
          <a:p>
            <a:r>
              <a:rPr lang="en-US" sz="3600"/>
              <a:t>Caused by desynchronization between body rhythms and environmental rhythms</a:t>
            </a:r>
          </a:p>
        </p:txBody>
      </p:sp>
      <p:pic>
        <p:nvPicPr>
          <p:cNvPr id="132101" name="Picture 5" descr="bca_wall_73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228600"/>
            <a:ext cx="2514600" cy="129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Jet Lag to Paris</a:t>
            </a:r>
          </a:p>
        </p:txBody>
      </p:sp>
      <p:sp>
        <p:nvSpPr>
          <p:cNvPr id="1751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3600" dirty="0"/>
              <a:t>AIR FRANCE (to Paris)</a:t>
            </a:r>
          </a:p>
          <a:p>
            <a:pPr lvl="1"/>
            <a:r>
              <a:rPr lang="en-US" sz="3600" dirty="0"/>
              <a:t>Seattle Departure: 1:00 PM</a:t>
            </a:r>
          </a:p>
          <a:p>
            <a:pPr lvl="1"/>
            <a:r>
              <a:rPr lang="en-US" sz="3600" dirty="0"/>
              <a:t>Paris Arrival next day 8:15 AM (stay up and maintain bright sunlight)</a:t>
            </a:r>
          </a:p>
          <a:p>
            <a:r>
              <a:rPr lang="en-US" sz="3600" dirty="0"/>
              <a:t>AIR FRANCE (back to Seattle)</a:t>
            </a:r>
          </a:p>
          <a:p>
            <a:pPr lvl="1"/>
            <a:r>
              <a:rPr lang="en-US" sz="3600" dirty="0"/>
              <a:t>Paris Departure 10:10 AM </a:t>
            </a:r>
          </a:p>
          <a:p>
            <a:pPr lvl="1"/>
            <a:r>
              <a:rPr lang="en-US" sz="3600" dirty="0"/>
              <a:t>Seattle Arrival 12:10 PM 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Treatment for Jet Lag with Melatonin (1-3mg)</a:t>
            </a:r>
          </a:p>
        </p:txBody>
      </p:sp>
      <p:sp>
        <p:nvSpPr>
          <p:cNvPr id="13517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600200"/>
            <a:ext cx="8229600" cy="4525963"/>
          </a:xfrm>
        </p:spPr>
        <p:txBody>
          <a:bodyPr/>
          <a:lstStyle/>
          <a:p>
            <a:br>
              <a:rPr lang="en-US"/>
            </a:br>
            <a:endParaRPr lang="en-US"/>
          </a:p>
        </p:txBody>
      </p:sp>
      <p:graphicFrame>
        <p:nvGraphicFramePr>
          <p:cNvPr id="135198" name="Group 30"/>
          <p:cNvGraphicFramePr>
            <a:graphicFrameLocks noGrp="1"/>
          </p:cNvGraphicFramePr>
          <p:nvPr/>
        </p:nvGraphicFramePr>
        <p:xfrm>
          <a:off x="457200" y="1600200"/>
          <a:ext cx="8229600" cy="4525963"/>
        </p:xfrm>
        <a:graphic>
          <a:graphicData uri="http://schemas.openxmlformats.org/drawingml/2006/table">
            <a:tbl>
              <a:tblPr/>
              <a:tblGrid>
                <a:gridCol w="2743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5081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rPr>
                        <a:t>Direction of Travel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rPr>
                        <a:t>During Travel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rPr>
                        <a:t>1</a:t>
                      </a:r>
                      <a:r>
                        <a:rPr kumimoji="0" lang="en-US" sz="2800" b="1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rPr>
                        <a:t>st</a:t>
                      </a: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rPr>
                        <a:t> Evening at Destination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097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rPr>
                        <a:t>Eastward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rPr>
                        <a:t>Seattle to Paris 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rPr>
                        <a:t>After it get dark, 30 minutes before target bedtime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rPr>
                        <a:t>After dark, 30 minutes before local bedtime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081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rPr>
                        <a:t>Westward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rPr>
                        <a:t>Paris to Seattle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rPr>
                        <a:t>Not needed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rPr>
                        <a:t>After dark, 30 minutes before local bedtime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485" name="Picture 5" descr="Newborn_slee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457200"/>
            <a:ext cx="4572000" cy="5848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What is Obstructive Sleep Apnea?</a:t>
            </a:r>
          </a:p>
        </p:txBody>
      </p:sp>
      <p:sp>
        <p:nvSpPr>
          <p:cNvPr id="11776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533400" y="1524000"/>
            <a:ext cx="8229600" cy="4525963"/>
          </a:xfrm>
        </p:spPr>
        <p:txBody>
          <a:bodyPr/>
          <a:lstStyle/>
          <a:p>
            <a:r>
              <a:rPr lang="en-US" sz="3600"/>
              <a:t>Pauses in breathing or shallow breathing while you sleep</a:t>
            </a:r>
          </a:p>
          <a:p>
            <a:r>
              <a:rPr lang="en-US" sz="3600"/>
              <a:t>Pauses can last from seconds to minutes</a:t>
            </a:r>
          </a:p>
          <a:p>
            <a:r>
              <a:rPr lang="en-US" sz="3600"/>
              <a:t>Can occur 5 to 30 times or more an hour</a:t>
            </a:r>
          </a:p>
          <a:p>
            <a:r>
              <a:rPr lang="en-US" sz="3600"/>
              <a:t>Blockage of the upper airway by the throat muscles</a:t>
            </a:r>
          </a:p>
          <a:p>
            <a:r>
              <a:rPr lang="en-US" sz="3600"/>
              <a:t>Leads to disrupted sleep with daytime consequences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/>
              <a:t>Central vs Obstructive Sleep Apnea</a:t>
            </a:r>
          </a:p>
        </p:txBody>
      </p:sp>
      <p:sp>
        <p:nvSpPr>
          <p:cNvPr id="1515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3600"/>
              <a:t>Obstructive</a:t>
            </a:r>
          </a:p>
          <a:p>
            <a:pPr lvl="1"/>
            <a:r>
              <a:rPr lang="en-US" sz="3600"/>
              <a:t>Mechanical obstruction of the airway</a:t>
            </a:r>
          </a:p>
          <a:p>
            <a:r>
              <a:rPr lang="en-US" sz="3600"/>
              <a:t>Central</a:t>
            </a:r>
          </a:p>
          <a:p>
            <a:pPr lvl="1"/>
            <a:r>
              <a:rPr lang="en-US" sz="3600"/>
              <a:t>Unstable ventilation control system</a:t>
            </a:r>
          </a:p>
          <a:p>
            <a:pPr lvl="1"/>
            <a:r>
              <a:rPr lang="en-US" sz="3600"/>
              <a:t>Heart failure</a:t>
            </a:r>
          </a:p>
          <a:p>
            <a:pPr lvl="1"/>
            <a:r>
              <a:rPr lang="en-US" sz="3600"/>
              <a:t>Medications (narcotics)</a:t>
            </a:r>
          </a:p>
          <a:p>
            <a:pPr lvl="1"/>
            <a:r>
              <a:rPr lang="en-US" sz="3600"/>
              <a:t>High altitudes (Everest, Machu Picchu)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5483" name="Group 11"/>
          <p:cNvGraphicFramePr>
            <a:graphicFrameLocks noGrp="1"/>
          </p:cNvGraphicFramePr>
          <p:nvPr>
            <p:ph sz="half" idx="1"/>
          </p:nvPr>
        </p:nvGraphicFramePr>
        <p:xfrm>
          <a:off x="457200" y="1600200"/>
          <a:ext cx="4038600" cy="4525963"/>
        </p:xfrm>
        <a:graphic>
          <a:graphicData uri="http://schemas.openxmlformats.org/drawingml/2006/table">
            <a:tbl>
              <a:tblPr/>
              <a:tblGrid>
                <a:gridCol w="4038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525963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 </a:t>
                      </a:r>
                      <a:r>
                        <a:rPr kumimoji="0" lang="en-US" sz="16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 </a:t>
                      </a: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                                                                            </a:t>
                      </a: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105475" name="Picture 3" descr="2279_f1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2438400"/>
            <a:ext cx="2695575" cy="2581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5484" name="Rectangle 1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Obstructive Sleep Apnea</a:t>
            </a:r>
          </a:p>
        </p:txBody>
      </p:sp>
      <p:sp>
        <p:nvSpPr>
          <p:cNvPr id="105486" name="Rectangle 14"/>
          <p:cNvSpPr>
            <a:spLocks noGrp="1" noChangeArrowheads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5488" name="Picture 16" descr="Figure 1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2590800"/>
            <a:ext cx="2657475" cy="2295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Who is at Risk for Sleep Apnea?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3600" dirty="0"/>
              <a:t>39 million American are at risk</a:t>
            </a:r>
          </a:p>
          <a:p>
            <a:r>
              <a:rPr lang="en-US" sz="3600" dirty="0"/>
              <a:t>More common in men and as we get older</a:t>
            </a:r>
          </a:p>
          <a:p>
            <a:r>
              <a:rPr lang="en-US" sz="3600" dirty="0"/>
              <a:t>Women are more likely to develop sleep apnea after menopause</a:t>
            </a:r>
          </a:p>
          <a:p>
            <a:r>
              <a:rPr lang="en-US" sz="3600" dirty="0"/>
              <a:t>Family history of sleep apnea</a:t>
            </a:r>
          </a:p>
          <a:p>
            <a:r>
              <a:rPr lang="en-US" sz="3600" dirty="0"/>
              <a:t>Obesity is a major risk factor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/>
              <a:t>Signs and Symptoms of Sleep Apnea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sz="3600"/>
              <a:t>Loud snoring</a:t>
            </a:r>
          </a:p>
          <a:p>
            <a:pPr>
              <a:lnSpc>
                <a:spcPct val="90000"/>
              </a:lnSpc>
            </a:pPr>
            <a:r>
              <a:rPr lang="en-US" sz="3600"/>
              <a:t>Choking or gasping may follow pauses</a:t>
            </a:r>
          </a:p>
          <a:p>
            <a:pPr>
              <a:lnSpc>
                <a:spcPct val="90000"/>
              </a:lnSpc>
            </a:pPr>
            <a:r>
              <a:rPr lang="en-US" sz="3600"/>
              <a:t>Not everyone who snores has sleep apnea</a:t>
            </a:r>
          </a:p>
          <a:p>
            <a:pPr>
              <a:lnSpc>
                <a:spcPct val="90000"/>
              </a:lnSpc>
            </a:pPr>
            <a:r>
              <a:rPr lang="en-US" sz="3600"/>
              <a:t>Morning headache</a:t>
            </a:r>
          </a:p>
          <a:p>
            <a:pPr>
              <a:lnSpc>
                <a:spcPct val="90000"/>
              </a:lnSpc>
            </a:pPr>
            <a:r>
              <a:rPr lang="en-US" sz="3600"/>
              <a:t>Memory issues</a:t>
            </a:r>
          </a:p>
          <a:p>
            <a:pPr>
              <a:lnSpc>
                <a:spcPct val="90000"/>
              </a:lnSpc>
            </a:pPr>
            <a:r>
              <a:rPr lang="en-US" sz="3600"/>
              <a:t>Irritable, depressed or mood swings</a:t>
            </a:r>
          </a:p>
          <a:p>
            <a:pPr>
              <a:lnSpc>
                <a:spcPct val="90000"/>
              </a:lnSpc>
            </a:pPr>
            <a:r>
              <a:rPr lang="en-US" sz="3600"/>
              <a:t>Urination at night</a:t>
            </a:r>
          </a:p>
          <a:p>
            <a:pPr>
              <a:lnSpc>
                <a:spcPct val="90000"/>
              </a:lnSpc>
            </a:pPr>
            <a:r>
              <a:rPr lang="en-US" sz="3600"/>
              <a:t>Dry throat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Sleep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en-US" sz="3600"/>
              <a:t>All mammals require sleep </a:t>
            </a:r>
          </a:p>
          <a:p>
            <a:r>
              <a:rPr lang="en-US" sz="3600"/>
              <a:t>REM Sleep</a:t>
            </a:r>
          </a:p>
          <a:p>
            <a:r>
              <a:rPr lang="en-US" sz="3600"/>
              <a:t>NREM Sleep</a:t>
            </a:r>
          </a:p>
          <a:p>
            <a:pPr lvl="1"/>
            <a:r>
              <a:rPr lang="en-US" sz="3600"/>
              <a:t>Stage 1 and 2</a:t>
            </a:r>
          </a:p>
          <a:p>
            <a:pPr lvl="1"/>
            <a:r>
              <a:rPr lang="en-US" sz="3600"/>
              <a:t>Stage 3 and 4 (deep sleep)</a:t>
            </a:r>
          </a:p>
        </p:txBody>
      </p:sp>
      <p:sp>
        <p:nvSpPr>
          <p:cNvPr id="7174" name="Rectangle 6"/>
          <p:cNvSpPr>
            <a:spLocks noGrp="1" noChangeArrowheads="1"/>
          </p:cNvSpPr>
          <p:nvPr>
            <p:ph sz="half" idx="2"/>
          </p:nvPr>
        </p:nvSpPr>
        <p:spPr>
          <a:xfrm>
            <a:off x="4495800" y="1447800"/>
            <a:ext cx="4038600" cy="4525963"/>
          </a:xfrm>
        </p:spPr>
        <p:txBody>
          <a:bodyPr/>
          <a:lstStyle/>
          <a:p>
            <a:endParaRPr lang="en-US" sz="2800" dirty="0"/>
          </a:p>
        </p:txBody>
      </p:sp>
      <p:pic>
        <p:nvPicPr>
          <p:cNvPr id="7173" name="Picture 5" descr="Slee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438400"/>
            <a:ext cx="3733800" cy="289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/>
              <a:t>Signs and Symptoms of Sleep Apnea</a:t>
            </a:r>
          </a:p>
        </p:txBody>
      </p:sp>
      <p:sp>
        <p:nvSpPr>
          <p:cNvPr id="1095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3600"/>
              <a:t>Drowsy driving</a:t>
            </a:r>
          </a:p>
          <a:p>
            <a:r>
              <a:rPr lang="en-US" sz="3600"/>
              <a:t>Napping/dozing during the day</a:t>
            </a:r>
          </a:p>
          <a:p>
            <a:r>
              <a:rPr lang="en-US" sz="3600"/>
              <a:t>Feeling sleepy/tired during the day</a:t>
            </a:r>
          </a:p>
          <a:p>
            <a:r>
              <a:rPr lang="en-US" sz="3600"/>
              <a:t>Teeth grinding (bruxism)</a:t>
            </a:r>
          </a:p>
          <a:p>
            <a:r>
              <a:rPr lang="en-US" sz="3600"/>
              <a:t>Neck size: </a:t>
            </a:r>
          </a:p>
          <a:p>
            <a:pPr lvl="1"/>
            <a:r>
              <a:rPr lang="en-US" sz="3600"/>
              <a:t>&gt;/=18 inches for men</a:t>
            </a:r>
          </a:p>
          <a:p>
            <a:pPr lvl="1"/>
            <a:r>
              <a:rPr lang="en-US" sz="3600"/>
              <a:t>&gt;/=16 inches for women</a:t>
            </a:r>
          </a:p>
          <a:p>
            <a:pPr lvl="1">
              <a:buFont typeface="Wingdings" pitchFamily="2" charset="2"/>
              <a:buNone/>
            </a:pPr>
            <a:endParaRPr lang="en-US" sz="3600"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/>
              <a:t>Complications of Untreated Sleep Apnea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en-US" sz="3600" dirty="0"/>
              <a:t>Hypertension</a:t>
            </a:r>
          </a:p>
          <a:p>
            <a:r>
              <a:rPr lang="en-US" sz="3600" dirty="0"/>
              <a:t>Diabetes</a:t>
            </a:r>
          </a:p>
          <a:p>
            <a:r>
              <a:rPr lang="en-US" sz="3600" dirty="0"/>
              <a:t>Stroke</a:t>
            </a:r>
          </a:p>
          <a:p>
            <a:r>
              <a:rPr lang="en-US" sz="3600" dirty="0"/>
              <a:t>Heart Disease</a:t>
            </a:r>
          </a:p>
          <a:p>
            <a:r>
              <a:rPr lang="en-US" sz="3600" dirty="0"/>
              <a:t>Atrial Fibrillation</a:t>
            </a:r>
          </a:p>
          <a:p>
            <a:pPr>
              <a:buFont typeface="Wingdings" pitchFamily="2" charset="2"/>
              <a:buNone/>
            </a:pPr>
            <a:endParaRPr lang="en-US" sz="3600" dirty="0"/>
          </a:p>
        </p:txBody>
      </p:sp>
      <p:graphicFrame>
        <p:nvGraphicFramePr>
          <p:cNvPr id="22573" name="Group 45"/>
          <p:cNvGraphicFramePr>
            <a:graphicFrameLocks noGrp="1"/>
          </p:cNvGraphicFramePr>
          <p:nvPr/>
        </p:nvGraphicFramePr>
        <p:xfrm>
          <a:off x="0" y="0"/>
          <a:ext cx="624840" cy="16140748"/>
        </p:xfrm>
        <a:graphic>
          <a:graphicData uri="http://schemas.openxmlformats.org/drawingml/2006/table">
            <a:tbl>
              <a:tblPr/>
              <a:tblGrid>
                <a:gridCol w="2082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0"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anchor="ctr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6225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22553" name="Group 25"/>
          <p:cNvGraphicFramePr>
            <a:graphicFrameLocks noGrp="1"/>
          </p:cNvGraphicFramePr>
          <p:nvPr/>
        </p:nvGraphicFramePr>
        <p:xfrm>
          <a:off x="9525" y="517525"/>
          <a:ext cx="208280" cy="15622588"/>
        </p:xfrm>
        <a:graphic>
          <a:graphicData uri="http://schemas.openxmlformats.org/drawingml/2006/table">
            <a:tbl>
              <a:tblPr/>
              <a:tblGrid>
                <a:gridCol w="2082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56225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2572" name="Group 44"/>
          <p:cNvGraphicFramePr>
            <a:graphicFrameLocks noGrp="1"/>
          </p:cNvGraphicFramePr>
          <p:nvPr/>
        </p:nvGraphicFramePr>
        <p:xfrm>
          <a:off x="0" y="0"/>
          <a:ext cx="208280" cy="15468600"/>
        </p:xfrm>
        <a:graphic>
          <a:graphicData uri="http://schemas.openxmlformats.org/drawingml/2006/table">
            <a:tbl>
              <a:tblPr/>
              <a:tblGrid>
                <a:gridCol w="2082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789238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 </a:t>
                      </a:r>
                      <a:r>
                        <a:rPr kumimoji="0" lang="en-US" sz="17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 </a:t>
                      </a: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                                                                                                       </a:t>
                      </a:r>
                    </a:p>
                  </a:txBody>
                  <a:tcPr anchor="ctr" horzOverflow="overflow">
                    <a:lnL w="0" cap="flat" cmpd="sng" algn="ctr">
                      <a:solidFill>
                        <a:srgbClr val="E7E7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0" cap="flat" cmpd="sng" algn="ctr">
                      <a:solidFill>
                        <a:srgbClr val="E7E7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22535" name="Picture 7" descr="Close view of sleeping two-day-old harp seal pup Framed Art Print by Norbert Rosi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2286000"/>
            <a:ext cx="3810000" cy="281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How to Diagnose Sleep Apnea?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3600"/>
              <a:t>Consultation with a sleep specialist </a:t>
            </a:r>
          </a:p>
          <a:p>
            <a:r>
              <a:rPr lang="en-US" sz="3600"/>
              <a:t>Referral from your primary care doctor maybe necessary</a:t>
            </a:r>
          </a:p>
          <a:p>
            <a:r>
              <a:rPr lang="en-US" sz="3600"/>
              <a:t>Possibly undergoing an overnight sleep test</a:t>
            </a:r>
          </a:p>
          <a:p>
            <a:r>
              <a:rPr lang="en-US" sz="3600"/>
              <a:t>Assess brain waves, EKG, oxygenation in blood stream and other parameters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Overnight Sleep Test</a:t>
            </a:r>
          </a:p>
        </p:txBody>
      </p:sp>
      <p:pic>
        <p:nvPicPr>
          <p:cNvPr id="169989" name="Picture 5" descr="sleep%20stud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2514600"/>
            <a:ext cx="2857500" cy="2695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013" name="Picture 5" descr="800px-Sleep_EEG_RE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533400"/>
            <a:ext cx="7620000" cy="5581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Goals of Treatment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3600"/>
              <a:t>Restore regular breathing during sleep</a:t>
            </a:r>
          </a:p>
          <a:p>
            <a:r>
              <a:rPr lang="en-US" sz="3600"/>
              <a:t>Relieve symptoms of snoring and daytime sleepiness</a:t>
            </a:r>
          </a:p>
          <a:p>
            <a:r>
              <a:rPr lang="en-US" sz="3600"/>
              <a:t>Improve sleep quality</a:t>
            </a:r>
          </a:p>
          <a:p>
            <a:r>
              <a:rPr lang="en-US" sz="3600"/>
              <a:t>Improve quality of life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Treatment for Sleep Apnea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3600" dirty="0"/>
              <a:t>Weight loss</a:t>
            </a:r>
          </a:p>
          <a:p>
            <a:r>
              <a:rPr lang="en-US" sz="3600" dirty="0"/>
              <a:t>Sleep on side/Head elevated</a:t>
            </a:r>
          </a:p>
          <a:p>
            <a:r>
              <a:rPr lang="en-US" sz="3600" dirty="0"/>
              <a:t>Dental Device</a:t>
            </a:r>
          </a:p>
          <a:p>
            <a:r>
              <a:rPr lang="en-US" sz="3600" dirty="0"/>
              <a:t>Surgery</a:t>
            </a:r>
          </a:p>
          <a:p>
            <a:r>
              <a:rPr lang="en-US" sz="3600" dirty="0"/>
              <a:t>CPAP (continuous positive airway pressure)</a:t>
            </a:r>
          </a:p>
          <a:p>
            <a:r>
              <a:rPr lang="en-US" sz="3600" dirty="0"/>
              <a:t>Inspire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Insomnia</a:t>
            </a:r>
          </a:p>
        </p:txBody>
      </p:sp>
      <p:pic>
        <p:nvPicPr>
          <p:cNvPr id="150535" name="Picture 7" descr="insomni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2133600"/>
            <a:ext cx="4352925" cy="312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Insomnia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3600"/>
              <a:t>Defined as having trouble falling asleep or staying asleep.</a:t>
            </a:r>
          </a:p>
          <a:p>
            <a:r>
              <a:rPr lang="en-US" sz="3600"/>
              <a:t>Acute insomnia: &lt; 1 month</a:t>
            </a:r>
          </a:p>
          <a:p>
            <a:r>
              <a:rPr lang="en-US" sz="3600"/>
              <a:t>Chronic insomnia: </a:t>
            </a:r>
          </a:p>
          <a:p>
            <a:pPr lvl="1"/>
            <a:r>
              <a:rPr lang="en-US" sz="3600"/>
              <a:t>&gt;/= 3 nights/wk </a:t>
            </a:r>
          </a:p>
          <a:p>
            <a:pPr lvl="1"/>
            <a:r>
              <a:rPr lang="en-US" sz="3600"/>
              <a:t>&gt;/= 1 month</a:t>
            </a: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Insomnia</a:t>
            </a:r>
          </a:p>
        </p:txBody>
      </p:sp>
      <p:sp>
        <p:nvSpPr>
          <p:cNvPr id="1597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3600"/>
              <a:t>Causes of insomnia:</a:t>
            </a:r>
          </a:p>
          <a:p>
            <a:pPr lvl="1"/>
            <a:r>
              <a:rPr lang="en-US" sz="3600"/>
              <a:t> Illness</a:t>
            </a:r>
          </a:p>
          <a:p>
            <a:pPr lvl="1"/>
            <a:r>
              <a:rPr lang="en-US" sz="3600"/>
              <a:t> Anxiety and depression</a:t>
            </a:r>
          </a:p>
          <a:p>
            <a:pPr lvl="1"/>
            <a:r>
              <a:rPr lang="en-US" sz="3600"/>
              <a:t> Medications</a:t>
            </a:r>
          </a:p>
          <a:p>
            <a:pPr lvl="1"/>
            <a:r>
              <a:rPr lang="en-US" sz="3600"/>
              <a:t> Caffeine, tobacco and alcohol intake</a:t>
            </a:r>
          </a:p>
          <a:p>
            <a:pPr lvl="1"/>
            <a:r>
              <a:rPr lang="en-US" sz="3600"/>
              <a:t> Poor sleep environment/routine</a:t>
            </a:r>
          </a:p>
          <a:p>
            <a:endParaRPr lang="en-US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Stages of Sleep</a:t>
            </a:r>
          </a:p>
        </p:txBody>
      </p:sp>
      <p:sp>
        <p:nvSpPr>
          <p:cNvPr id="1208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447800"/>
            <a:ext cx="8229600" cy="4525963"/>
          </a:xfrm>
        </p:spPr>
        <p:txBody>
          <a:bodyPr/>
          <a:lstStyle/>
          <a:p>
            <a:r>
              <a:rPr lang="en-US" sz="3600" dirty="0"/>
              <a:t>NREM Sleep (75% of night as adults)</a:t>
            </a:r>
          </a:p>
          <a:p>
            <a:pPr lvl="1"/>
            <a:r>
              <a:rPr lang="en-US" sz="3600" dirty="0"/>
              <a:t>Stage 1 – </a:t>
            </a:r>
          </a:p>
          <a:p>
            <a:pPr lvl="2"/>
            <a:r>
              <a:rPr lang="en-US" sz="3600" dirty="0"/>
              <a:t> light sleep</a:t>
            </a:r>
          </a:p>
          <a:p>
            <a:pPr lvl="2"/>
            <a:r>
              <a:rPr lang="en-US" sz="3600" dirty="0"/>
              <a:t> between awake/sleep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1D14958-CA0E-15A6-5709-9F7808C857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2600" y="4114800"/>
            <a:ext cx="2514600" cy="1676401"/>
          </a:xfrm>
          <a:prstGeom prst="rect">
            <a:avLst/>
          </a:prstGeom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Insomnia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3600"/>
              <a:t>Causes of insomnia (continued)</a:t>
            </a:r>
          </a:p>
          <a:p>
            <a:pPr lvl="1"/>
            <a:r>
              <a:rPr lang="en-US" sz="3600"/>
              <a:t> Related to stress or being emotionally upset</a:t>
            </a:r>
          </a:p>
          <a:p>
            <a:pPr lvl="1"/>
            <a:r>
              <a:rPr lang="en-US" sz="3600"/>
              <a:t> Related to travel (jet lag)</a:t>
            </a:r>
          </a:p>
          <a:p>
            <a:pPr lvl="1"/>
            <a:r>
              <a:rPr lang="en-US" sz="3600"/>
              <a:t> Shift work</a:t>
            </a:r>
          </a:p>
          <a:p>
            <a:pPr lvl="1"/>
            <a:r>
              <a:rPr lang="en-US" sz="3600"/>
              <a:t> Pain (muscles/joints)</a:t>
            </a:r>
          </a:p>
          <a:p>
            <a:pPr lvl="1"/>
            <a:r>
              <a:rPr lang="en-US" sz="3600"/>
              <a:t> Restless leg syndrome</a:t>
            </a: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How to Treat Insomnia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3600"/>
              <a:t>Lifestyle changes</a:t>
            </a:r>
          </a:p>
          <a:p>
            <a:pPr lvl="1"/>
            <a:r>
              <a:rPr lang="en-US" sz="3600"/>
              <a:t>Avoid caffeine, tobacco close to bedtime</a:t>
            </a:r>
          </a:p>
          <a:p>
            <a:pPr lvl="1"/>
            <a:r>
              <a:rPr lang="en-US" sz="3600"/>
              <a:t>Avoid alcohol before bedtime</a:t>
            </a:r>
          </a:p>
          <a:p>
            <a:pPr lvl="2"/>
            <a:r>
              <a:rPr lang="en-US" sz="3600"/>
              <a:t> One alcoholic beverage allow 3 hours before bedtime</a:t>
            </a:r>
          </a:p>
          <a:p>
            <a:pPr lvl="2"/>
            <a:r>
              <a:rPr lang="en-US" sz="3600"/>
              <a:t> 2 alcoholic beverages allow 5 hours before bedtime</a:t>
            </a:r>
            <a:endParaRPr lang="en-US"/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Good Bedtime Habits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3600"/>
              <a:t>Follow similar routine every night</a:t>
            </a:r>
          </a:p>
          <a:p>
            <a:r>
              <a:rPr lang="en-US" sz="3600"/>
              <a:t>Going to bed around same time every night</a:t>
            </a:r>
          </a:p>
          <a:p>
            <a:r>
              <a:rPr lang="en-US" sz="3600"/>
              <a:t>No heavy exercise, heavy meals or alcohol too close to bed time</a:t>
            </a:r>
          </a:p>
          <a:p>
            <a:r>
              <a:rPr lang="en-US" sz="3600"/>
              <a:t>Minimize distractions in the bed room (computer, tv, telephone calls)</a:t>
            </a: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Medications for Insomnia</a:t>
            </a:r>
          </a:p>
        </p:txBody>
      </p:sp>
      <p:sp>
        <p:nvSpPr>
          <p:cNvPr id="1802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sz="3600" dirty="0"/>
              <a:t>Herbs</a:t>
            </a:r>
          </a:p>
          <a:p>
            <a:pPr lvl="1">
              <a:lnSpc>
                <a:spcPct val="90000"/>
              </a:lnSpc>
            </a:pPr>
            <a:r>
              <a:rPr lang="en-US" sz="3600" dirty="0"/>
              <a:t>Kava/L-tryptophan/Valerian extract</a:t>
            </a:r>
          </a:p>
          <a:p>
            <a:pPr lvl="1">
              <a:lnSpc>
                <a:spcPct val="90000"/>
              </a:lnSpc>
            </a:pPr>
            <a:r>
              <a:rPr lang="en-US" sz="3600" dirty="0"/>
              <a:t>CBD products</a:t>
            </a:r>
          </a:p>
          <a:p>
            <a:pPr>
              <a:lnSpc>
                <a:spcPct val="90000"/>
              </a:lnSpc>
            </a:pPr>
            <a:r>
              <a:rPr lang="en-US" sz="3600" dirty="0"/>
              <a:t>Over the counter medications</a:t>
            </a:r>
          </a:p>
          <a:p>
            <a:pPr lvl="1">
              <a:lnSpc>
                <a:spcPct val="90000"/>
              </a:lnSpc>
            </a:pPr>
            <a:r>
              <a:rPr lang="en-US" sz="3600" dirty="0"/>
              <a:t>Diphenhydramine </a:t>
            </a:r>
          </a:p>
          <a:p>
            <a:pPr lvl="2">
              <a:lnSpc>
                <a:spcPct val="90000"/>
              </a:lnSpc>
            </a:pPr>
            <a:r>
              <a:rPr lang="en-US" sz="3600" dirty="0"/>
              <a:t>(Benadryl/Advil PM/Tylenol PM)</a:t>
            </a:r>
          </a:p>
          <a:p>
            <a:pPr lvl="1">
              <a:lnSpc>
                <a:spcPct val="90000"/>
              </a:lnSpc>
            </a:pPr>
            <a:r>
              <a:rPr lang="en-US" sz="3600" dirty="0"/>
              <a:t>Melatonin</a:t>
            </a: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Medications for Sleep</a:t>
            </a:r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/>
              <a:t>Trazodone (Desyrel)</a:t>
            </a:r>
          </a:p>
          <a:p>
            <a:pPr>
              <a:lnSpc>
                <a:spcPct val="90000"/>
              </a:lnSpc>
            </a:pPr>
            <a:r>
              <a:rPr lang="en-US"/>
              <a:t>Zolpidem (Ambien/Ambien CR)</a:t>
            </a:r>
          </a:p>
          <a:p>
            <a:pPr>
              <a:lnSpc>
                <a:spcPct val="90000"/>
              </a:lnSpc>
            </a:pPr>
            <a:r>
              <a:rPr lang="en-US"/>
              <a:t>Zaleplon (Sonata)</a:t>
            </a:r>
          </a:p>
          <a:p>
            <a:pPr>
              <a:lnSpc>
                <a:spcPct val="90000"/>
              </a:lnSpc>
            </a:pPr>
            <a:r>
              <a:rPr lang="en-US"/>
              <a:t>Temazepam (Restoril)</a:t>
            </a:r>
          </a:p>
          <a:p>
            <a:pPr>
              <a:lnSpc>
                <a:spcPct val="90000"/>
              </a:lnSpc>
            </a:pPr>
            <a:r>
              <a:rPr lang="en-US"/>
              <a:t>Triazolam (Halcion)</a:t>
            </a:r>
          </a:p>
          <a:p>
            <a:pPr>
              <a:lnSpc>
                <a:spcPct val="90000"/>
              </a:lnSpc>
            </a:pPr>
            <a:r>
              <a:rPr lang="en-US"/>
              <a:t>Flurazepam (Dalmane)</a:t>
            </a:r>
          </a:p>
          <a:p>
            <a:pPr>
              <a:lnSpc>
                <a:spcPct val="90000"/>
              </a:lnSpc>
            </a:pPr>
            <a:r>
              <a:rPr lang="en-US"/>
              <a:t>Amitriptyline </a:t>
            </a:r>
          </a:p>
          <a:p>
            <a:pPr>
              <a:lnSpc>
                <a:spcPct val="90000"/>
              </a:lnSpc>
            </a:pPr>
            <a:r>
              <a:rPr lang="en-US"/>
              <a:t>Ramelteon (Rozerem)</a:t>
            </a: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Medications for Insomnia</a:t>
            </a:r>
          </a:p>
        </p:txBody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3600"/>
              <a:t>Talk with your doctor</a:t>
            </a:r>
          </a:p>
          <a:p>
            <a:r>
              <a:rPr lang="en-US" sz="3600"/>
              <a:t>All medications may have SIDE EFFECTS</a:t>
            </a:r>
          </a:p>
          <a:p>
            <a:r>
              <a:rPr lang="en-US" sz="3600"/>
              <a:t>Follow instructions on medication labels</a:t>
            </a:r>
          </a:p>
          <a:p>
            <a:r>
              <a:rPr lang="en-US" sz="3600"/>
              <a:t>DO NOT mix sleep aides without knowledge of your physician</a:t>
            </a:r>
          </a:p>
          <a:p>
            <a:pPr>
              <a:buFont typeface="Wingdings" pitchFamily="2" charset="2"/>
              <a:buNone/>
            </a:pPr>
            <a:endParaRPr lang="en-US" sz="3600"/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Cognitive Behavioral Therapy</a:t>
            </a:r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3600"/>
              <a:t>Sleep Hygiene</a:t>
            </a:r>
          </a:p>
          <a:p>
            <a:r>
              <a:rPr lang="en-US" sz="3600"/>
              <a:t>Sleep Restriction</a:t>
            </a:r>
          </a:p>
          <a:p>
            <a:r>
              <a:rPr lang="en-US" sz="3600"/>
              <a:t>Behavioral Therapy</a:t>
            </a:r>
          </a:p>
          <a:p>
            <a:r>
              <a:rPr lang="en-US" sz="3600"/>
              <a:t>In some research studies, more effective that medications</a:t>
            </a: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Healthy Sleep Tips</a:t>
            </a:r>
          </a:p>
        </p:txBody>
      </p:sp>
      <p:sp>
        <p:nvSpPr>
          <p:cNvPr id="1372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3600"/>
              <a:t>Maintain a regular bed/wake time schedule including weekends</a:t>
            </a:r>
          </a:p>
          <a:p>
            <a:r>
              <a:rPr lang="en-US" sz="3600"/>
              <a:t>Establish a regular, relaxing bedtime routine such as a shower, reading a book or listening to music</a:t>
            </a:r>
          </a:p>
          <a:p>
            <a:r>
              <a:rPr lang="en-US" sz="3600"/>
              <a:t>Create a sleep-conducive environment that is dark, quiet, comfortable and cool</a:t>
            </a: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Healthy Sleep Tips</a:t>
            </a:r>
          </a:p>
        </p:txBody>
      </p:sp>
      <p:sp>
        <p:nvSpPr>
          <p:cNvPr id="1382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3600" dirty="0"/>
              <a:t>Use bedroom for sleep only</a:t>
            </a:r>
          </a:p>
          <a:p>
            <a:r>
              <a:rPr lang="en-US" sz="3600" dirty="0"/>
              <a:t>Finish eating at least 2-3 hours before bedtime</a:t>
            </a:r>
          </a:p>
          <a:p>
            <a:r>
              <a:rPr lang="en-US" sz="3600" dirty="0"/>
              <a:t>Exercise regularly.  It is best to complete workout at least 2-3 hours before bedtime</a:t>
            </a:r>
          </a:p>
          <a:p>
            <a:r>
              <a:rPr lang="en-US" sz="3600" dirty="0"/>
              <a:t>Avoid caffeine (coffee, green tea, chocolate) close to bedtime</a:t>
            </a: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Healthy Sleep Tips</a:t>
            </a:r>
          </a:p>
        </p:txBody>
      </p:sp>
      <p:sp>
        <p:nvSpPr>
          <p:cNvPr id="1525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3600"/>
              <a:t>Comfortable mattress and pillow</a:t>
            </a:r>
          </a:p>
          <a:p>
            <a:r>
              <a:rPr lang="en-US" sz="3600"/>
              <a:t>Avoid smoking before bedtime</a:t>
            </a:r>
          </a:p>
          <a:p>
            <a:r>
              <a:rPr lang="en-US" sz="3600"/>
              <a:t>Avoid alcohol before bedtime</a:t>
            </a:r>
          </a:p>
          <a:p>
            <a:r>
              <a:rPr lang="en-US" sz="3600"/>
              <a:t>MORNING LIGHT </a:t>
            </a:r>
          </a:p>
          <a:p>
            <a:r>
              <a:rPr lang="en-US" sz="3600"/>
              <a:t>MORNING LIGHT </a:t>
            </a:r>
          </a:p>
          <a:p>
            <a:r>
              <a:rPr lang="en-US" sz="3600"/>
              <a:t>MORNING LIGHT </a:t>
            </a:r>
          </a:p>
          <a:p>
            <a:pPr>
              <a:buFont typeface="Wingdings" pitchFamily="2" charset="2"/>
              <a:buNone/>
            </a:pPr>
            <a:endParaRPr lang="en-US" sz="360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Stages of Sleep</a:t>
            </a:r>
          </a:p>
        </p:txBody>
      </p:sp>
      <p:sp>
        <p:nvSpPr>
          <p:cNvPr id="1617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3600"/>
              <a:t>NREM Sleep </a:t>
            </a:r>
          </a:p>
          <a:p>
            <a:pPr lvl="1"/>
            <a:r>
              <a:rPr lang="en-US" sz="3600"/>
              <a:t>Stage 2 – </a:t>
            </a:r>
          </a:p>
          <a:p>
            <a:pPr lvl="2"/>
            <a:r>
              <a:rPr lang="en-US" sz="3600"/>
              <a:t> onset of sleep</a:t>
            </a:r>
          </a:p>
          <a:p>
            <a:pPr lvl="2"/>
            <a:r>
              <a:rPr lang="en-US" sz="3600"/>
              <a:t> disengaged with environment</a:t>
            </a:r>
          </a:p>
          <a:p>
            <a:pPr lvl="2"/>
            <a:r>
              <a:rPr lang="en-US" sz="3600"/>
              <a:t> breathing/heart rate are regular</a:t>
            </a:r>
          </a:p>
          <a:p>
            <a:pPr lvl="2"/>
            <a:r>
              <a:rPr lang="en-US" sz="3600"/>
              <a:t> body temperature gradually decreased  throughout night</a:t>
            </a: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Acknowledgements</a:t>
            </a:r>
          </a:p>
        </p:txBody>
      </p:sp>
      <p:sp>
        <p:nvSpPr>
          <p:cNvPr id="1075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3600"/>
              <a:t>American Academy of Sleep Medicine website</a:t>
            </a:r>
          </a:p>
          <a:p>
            <a:r>
              <a:rPr lang="en-US" sz="3600"/>
              <a:t>American Academy of Family Medicine website</a:t>
            </a:r>
          </a:p>
          <a:p>
            <a:r>
              <a:rPr lang="en-US" sz="3600"/>
              <a:t>UpToDate.com</a:t>
            </a:r>
          </a:p>
          <a:p>
            <a:r>
              <a:rPr lang="en-US" sz="3600"/>
              <a:t>Garfield cartoon</a:t>
            </a: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THANK YOU</a:t>
            </a:r>
          </a:p>
        </p:txBody>
      </p:sp>
      <p:pic>
        <p:nvPicPr>
          <p:cNvPr id="112643" name="Picture 3" descr="The Family that Sleeps Together Stays Together Photographic Print by Donna Corles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2057400"/>
            <a:ext cx="3810000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Stages of Sleep</a:t>
            </a:r>
          </a:p>
        </p:txBody>
      </p:sp>
      <p:sp>
        <p:nvSpPr>
          <p:cNvPr id="1607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3600" dirty="0"/>
              <a:t>NREM Sleep</a:t>
            </a:r>
          </a:p>
          <a:p>
            <a:pPr lvl="1"/>
            <a:r>
              <a:rPr lang="en-US" sz="3600" dirty="0"/>
              <a:t>Stage 3&amp;4 –</a:t>
            </a:r>
          </a:p>
          <a:p>
            <a:pPr lvl="2"/>
            <a:r>
              <a:rPr lang="en-US" sz="3600" dirty="0"/>
              <a:t> deep &amp; restorative sleep</a:t>
            </a:r>
          </a:p>
          <a:p>
            <a:pPr lvl="2"/>
            <a:r>
              <a:rPr lang="en-US" sz="3600" dirty="0"/>
              <a:t> low blood pressure</a:t>
            </a:r>
          </a:p>
          <a:p>
            <a:pPr lvl="2"/>
            <a:r>
              <a:rPr lang="en-US" sz="3600" dirty="0"/>
              <a:t> slower breathing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215444B-44DB-EA87-FEF0-B9A938B1E7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8800" y="3810000"/>
            <a:ext cx="3219450" cy="21336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Stages of Sleep</a:t>
            </a:r>
          </a:p>
        </p:txBody>
      </p:sp>
      <p:sp>
        <p:nvSpPr>
          <p:cNvPr id="1228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3600"/>
              <a:t>REM Sleep (25% of night as adults)</a:t>
            </a:r>
          </a:p>
          <a:p>
            <a:pPr lvl="1"/>
            <a:r>
              <a:rPr lang="en-US" sz="3600"/>
              <a:t> Every 90 minutes throughout sleep</a:t>
            </a:r>
          </a:p>
          <a:p>
            <a:pPr lvl="1"/>
            <a:r>
              <a:rPr lang="en-US" sz="3600"/>
              <a:t> Dreams occur during REM sleep</a:t>
            </a:r>
          </a:p>
          <a:p>
            <a:pPr lvl="1"/>
            <a:r>
              <a:rPr lang="en-US" sz="3600"/>
              <a:t> Body is immobile and relaxed</a:t>
            </a:r>
          </a:p>
          <a:p>
            <a:pPr lvl="1"/>
            <a:r>
              <a:rPr lang="en-US" sz="3600"/>
              <a:t> Irregular breathing and heart rate</a:t>
            </a:r>
          </a:p>
          <a:p>
            <a:pPr lvl="1"/>
            <a:r>
              <a:rPr lang="en-US" sz="3600"/>
              <a:t> Important in daytime performance and may contribute to memory consolidation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tream">
  <a:themeElements>
    <a:clrScheme name="Stream 1">
      <a:dk1>
        <a:srgbClr val="000514"/>
      </a:dk1>
      <a:lt1>
        <a:srgbClr val="FFFFFF"/>
      </a:lt1>
      <a:dk2>
        <a:srgbClr val="003399"/>
      </a:dk2>
      <a:lt2>
        <a:srgbClr val="E5E5FF"/>
      </a:lt2>
      <a:accent1>
        <a:srgbClr val="0099CC"/>
      </a:accent1>
      <a:accent2>
        <a:srgbClr val="A886E0"/>
      </a:accent2>
      <a:accent3>
        <a:srgbClr val="AAADCA"/>
      </a:accent3>
      <a:accent4>
        <a:srgbClr val="DADADA"/>
      </a:accent4>
      <a:accent5>
        <a:srgbClr val="AACAE2"/>
      </a:accent5>
      <a:accent6>
        <a:srgbClr val="9879CB"/>
      </a:accent6>
      <a:hlink>
        <a:srgbClr val="FFCC00"/>
      </a:hlink>
      <a:folHlink>
        <a:srgbClr val="FFFFCC"/>
      </a:folHlink>
    </a:clrScheme>
    <a:fontScheme name="Stream">
      <a:majorFont>
        <a:latin typeface="Garamond"/>
        <a:ea typeface=""/>
        <a:cs typeface=""/>
      </a:majorFont>
      <a:minorFont>
        <a:latin typeface="Garamon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aramond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aramond" pitchFamily="18" charset="0"/>
          </a:defRPr>
        </a:defPPr>
      </a:lstStyle>
    </a:lnDef>
  </a:objectDefaults>
  <a:extraClrSchemeLst>
    <a:extraClrScheme>
      <a:clrScheme name="Stream 1">
        <a:dk1>
          <a:srgbClr val="000514"/>
        </a:dk1>
        <a:lt1>
          <a:srgbClr val="FFFFFF"/>
        </a:lt1>
        <a:dk2>
          <a:srgbClr val="003399"/>
        </a:dk2>
        <a:lt2>
          <a:srgbClr val="E5E5FF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DADA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2">
        <a:dk1>
          <a:srgbClr val="3E3E5C"/>
        </a:dk1>
        <a:lt1>
          <a:srgbClr val="FFFFFF"/>
        </a:lt1>
        <a:dk2>
          <a:srgbClr val="666699"/>
        </a:dk2>
        <a:lt2>
          <a:srgbClr val="DFDFE9"/>
        </a:lt2>
        <a:accent1>
          <a:srgbClr val="CC66FF"/>
        </a:accent1>
        <a:accent2>
          <a:srgbClr val="679ACD"/>
        </a:accent2>
        <a:accent3>
          <a:srgbClr val="B8B8CA"/>
        </a:accent3>
        <a:accent4>
          <a:srgbClr val="DADADA"/>
        </a:accent4>
        <a:accent5>
          <a:srgbClr val="E2B8FF"/>
        </a:accent5>
        <a:accent6>
          <a:srgbClr val="5D8BBA"/>
        </a:accent6>
        <a:hlink>
          <a:srgbClr val="CCE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3">
        <a:dk1>
          <a:srgbClr val="2A5400"/>
        </a:dk1>
        <a:lt1>
          <a:srgbClr val="FFFFFF"/>
        </a:lt1>
        <a:dk2>
          <a:srgbClr val="4A9400"/>
        </a:dk2>
        <a:lt2>
          <a:srgbClr val="BAE8BA"/>
        </a:lt2>
        <a:accent1>
          <a:srgbClr val="33CC33"/>
        </a:accent1>
        <a:accent2>
          <a:srgbClr val="99CC00"/>
        </a:accent2>
        <a:accent3>
          <a:srgbClr val="B1C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99FF33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4">
        <a:dk1>
          <a:srgbClr val="000000"/>
        </a:dk1>
        <a:lt1>
          <a:srgbClr val="FFFFFF"/>
        </a:lt1>
        <a:dk2>
          <a:srgbClr val="51596D"/>
        </a:dk2>
        <a:lt2>
          <a:srgbClr val="DDDDDD"/>
        </a:lt2>
        <a:accent1>
          <a:srgbClr val="787E8A"/>
        </a:accent1>
        <a:accent2>
          <a:srgbClr val="339966"/>
        </a:accent2>
        <a:accent3>
          <a:srgbClr val="B3B5BA"/>
        </a:accent3>
        <a:accent4>
          <a:srgbClr val="DADADA"/>
        </a:accent4>
        <a:accent5>
          <a:srgbClr val="BEC0C4"/>
        </a:accent5>
        <a:accent6>
          <a:srgbClr val="2D8A5C"/>
        </a:accent6>
        <a:hlink>
          <a:srgbClr val="00FFFF"/>
        </a:hlink>
        <a:folHlink>
          <a:srgbClr val="74B6D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5">
        <a:dk1>
          <a:srgbClr val="5C1F00"/>
        </a:dk1>
        <a:lt1>
          <a:srgbClr val="FFFFFF"/>
        </a:lt1>
        <a:dk2>
          <a:srgbClr val="8C0000"/>
        </a:dk2>
        <a:lt2>
          <a:srgbClr val="DFD293"/>
        </a:lt2>
        <a:accent1>
          <a:srgbClr val="FF6845"/>
        </a:accent1>
        <a:accent2>
          <a:srgbClr val="BE7960"/>
        </a:accent2>
        <a:accent3>
          <a:srgbClr val="C5AAAA"/>
        </a:accent3>
        <a:accent4>
          <a:srgbClr val="DADADA"/>
        </a:accent4>
        <a:accent5>
          <a:srgbClr val="FFB9B0"/>
        </a:accent5>
        <a:accent6>
          <a:srgbClr val="AC6D56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6">
        <a:dk1>
          <a:srgbClr val="5E4444"/>
        </a:dk1>
        <a:lt1>
          <a:srgbClr val="F7F3F3"/>
        </a:lt1>
        <a:dk2>
          <a:srgbClr val="8A6362"/>
        </a:dk2>
        <a:lt2>
          <a:srgbClr val="D8C1BA"/>
        </a:lt2>
        <a:accent1>
          <a:srgbClr val="CC6600"/>
        </a:accent1>
        <a:accent2>
          <a:srgbClr val="C16059"/>
        </a:accent2>
        <a:accent3>
          <a:srgbClr val="C4B7B7"/>
        </a:accent3>
        <a:accent4>
          <a:srgbClr val="D3D0D0"/>
        </a:accent4>
        <a:accent5>
          <a:srgbClr val="E2B8AA"/>
        </a:accent5>
        <a:accent6>
          <a:srgbClr val="AF5650"/>
        </a:accent6>
        <a:hlink>
          <a:srgbClr val="FFCC00"/>
        </a:hlink>
        <a:folHlink>
          <a:srgbClr val="CBB55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7">
        <a:dk1>
          <a:srgbClr val="7F6737"/>
        </a:dk1>
        <a:lt1>
          <a:srgbClr val="FFFFFF"/>
        </a:lt1>
        <a:dk2>
          <a:srgbClr val="BFA673"/>
        </a:dk2>
        <a:lt2>
          <a:srgbClr val="E6E3AA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8">
        <a:dk1>
          <a:srgbClr val="4B2500"/>
        </a:dk1>
        <a:lt1>
          <a:srgbClr val="F9F0D3"/>
        </a:lt1>
        <a:dk2>
          <a:srgbClr val="A69564"/>
        </a:dk2>
        <a:lt2>
          <a:srgbClr val="EFDEAF"/>
        </a:lt2>
        <a:accent1>
          <a:srgbClr val="FFFFE3"/>
        </a:accent1>
        <a:accent2>
          <a:srgbClr val="BFBFA7"/>
        </a:accent2>
        <a:accent3>
          <a:srgbClr val="FBF6E6"/>
        </a:accent3>
        <a:accent4>
          <a:srgbClr val="3F1E00"/>
        </a:accent4>
        <a:accent5>
          <a:srgbClr val="FFFFEF"/>
        </a:accent5>
        <a:accent6>
          <a:srgbClr val="ADAD97"/>
        </a:accent6>
        <a:hlink>
          <a:srgbClr val="7B6D47"/>
        </a:hlink>
        <a:folHlink>
          <a:srgbClr val="A99D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eam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2D2D8A"/>
        </a:accent6>
        <a:hlink>
          <a:srgbClr val="6600FF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Stream</Template>
  <TotalTime>5614</TotalTime>
  <Words>2011</Words>
  <Application>Microsoft Office PowerPoint</Application>
  <PresentationFormat>On-screen Show (4:3)</PresentationFormat>
  <Paragraphs>389</Paragraphs>
  <Slides>71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71</vt:i4>
      </vt:variant>
    </vt:vector>
  </HeadingPairs>
  <TitlesOfParts>
    <vt:vector size="76" baseType="lpstr">
      <vt:lpstr>Arial</vt:lpstr>
      <vt:lpstr>Garamond</vt:lpstr>
      <vt:lpstr>Verdana</vt:lpstr>
      <vt:lpstr>Wingdings</vt:lpstr>
      <vt:lpstr>Stream</vt:lpstr>
      <vt:lpstr>Are You Sleepless in Seattle or Just Sleepy?</vt:lpstr>
      <vt:lpstr>Topics for Today</vt:lpstr>
      <vt:lpstr>What Does Sleep Do?</vt:lpstr>
      <vt:lpstr>What Does Sleep Do?</vt:lpstr>
      <vt:lpstr>Sleep</vt:lpstr>
      <vt:lpstr>Stages of Sleep</vt:lpstr>
      <vt:lpstr>Stages of Sleep</vt:lpstr>
      <vt:lpstr>Stages of Sleep</vt:lpstr>
      <vt:lpstr>Stages of Sleep</vt:lpstr>
      <vt:lpstr>Sleep Architecture During the Night</vt:lpstr>
      <vt:lpstr>Sleep Hours</vt:lpstr>
      <vt:lpstr>Sleep Hours</vt:lpstr>
      <vt:lpstr>    1935    2024</vt:lpstr>
      <vt:lpstr>  1935         2024 Average Hours a Night of Sleep</vt:lpstr>
      <vt:lpstr>Caffeine</vt:lpstr>
      <vt:lpstr>Common Beverages</vt:lpstr>
      <vt:lpstr>Common Beverages</vt:lpstr>
      <vt:lpstr>Caffeine</vt:lpstr>
      <vt:lpstr>Sleep As We Get Older</vt:lpstr>
      <vt:lpstr>Sleep As We Get Older</vt:lpstr>
      <vt:lpstr>Parkinson’s Disease</vt:lpstr>
      <vt:lpstr>Parkinson’s Disease</vt:lpstr>
      <vt:lpstr>Parkinson’s Disease</vt:lpstr>
      <vt:lpstr>Acute REM Behavior Disorder</vt:lpstr>
      <vt:lpstr>Alzheimer’s Disease</vt:lpstr>
      <vt:lpstr>Alzheimer’s Disease</vt:lpstr>
      <vt:lpstr>Alzheimer’s Disease</vt:lpstr>
      <vt:lpstr>Menopause</vt:lpstr>
      <vt:lpstr>Menopause</vt:lpstr>
      <vt:lpstr>Advanced Sleep Phase Syndrome</vt:lpstr>
      <vt:lpstr>Advanced Sleep Phase Syndrome</vt:lpstr>
      <vt:lpstr>Improve Your Sleep</vt:lpstr>
      <vt:lpstr>Restless Leg Syndrome</vt:lpstr>
      <vt:lpstr>Restless Leg Syndrome (RLS)</vt:lpstr>
      <vt:lpstr>RLS</vt:lpstr>
      <vt:lpstr>Causes of RLS</vt:lpstr>
      <vt:lpstr>Medications that Cause RLS</vt:lpstr>
      <vt:lpstr>Diagnosis of RLS</vt:lpstr>
      <vt:lpstr>Treatment for RLS</vt:lpstr>
      <vt:lpstr>Jet Lag  (Circadian Rhythm Disorder)</vt:lpstr>
      <vt:lpstr>Jet Lag</vt:lpstr>
      <vt:lpstr>Jet Lag to Paris</vt:lpstr>
      <vt:lpstr>Treatment for Jet Lag with Melatonin (1-3mg)</vt:lpstr>
      <vt:lpstr>PowerPoint Presentation</vt:lpstr>
      <vt:lpstr>What is Obstructive Sleep Apnea?</vt:lpstr>
      <vt:lpstr>Central vs Obstructive Sleep Apnea</vt:lpstr>
      <vt:lpstr>Obstructive Sleep Apnea</vt:lpstr>
      <vt:lpstr>Who is at Risk for Sleep Apnea?</vt:lpstr>
      <vt:lpstr>Signs and Symptoms of Sleep Apnea</vt:lpstr>
      <vt:lpstr>Signs and Symptoms of Sleep Apnea</vt:lpstr>
      <vt:lpstr>Complications of Untreated Sleep Apnea</vt:lpstr>
      <vt:lpstr>How to Diagnose Sleep Apnea?</vt:lpstr>
      <vt:lpstr>Overnight Sleep Test</vt:lpstr>
      <vt:lpstr>PowerPoint Presentation</vt:lpstr>
      <vt:lpstr>Goals of Treatment</vt:lpstr>
      <vt:lpstr>Treatment for Sleep Apnea</vt:lpstr>
      <vt:lpstr>Insomnia</vt:lpstr>
      <vt:lpstr>Insomnia</vt:lpstr>
      <vt:lpstr>Insomnia</vt:lpstr>
      <vt:lpstr>Insomnia</vt:lpstr>
      <vt:lpstr>How to Treat Insomnia</vt:lpstr>
      <vt:lpstr>Good Bedtime Habits</vt:lpstr>
      <vt:lpstr>Medications for Insomnia</vt:lpstr>
      <vt:lpstr>Medications for Sleep</vt:lpstr>
      <vt:lpstr>Medications for Insomnia</vt:lpstr>
      <vt:lpstr>Cognitive Behavioral Therapy</vt:lpstr>
      <vt:lpstr>Healthy Sleep Tips</vt:lpstr>
      <vt:lpstr>Healthy Sleep Tips</vt:lpstr>
      <vt:lpstr>Healthy Sleep Tips</vt:lpstr>
      <vt:lpstr>Acknowledgements</vt:lpstr>
      <vt:lpstr>THANK YOU</vt:lpstr>
    </vt:vector>
  </TitlesOfParts>
  <Company>Polyclinic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Sleepless in Seattle</dc:title>
  <dc:creator>changd</dc:creator>
  <cp:lastModifiedBy>Brian and Sharon Case</cp:lastModifiedBy>
  <cp:revision>41</cp:revision>
  <dcterms:created xsi:type="dcterms:W3CDTF">2008-05-14T18:06:58Z</dcterms:created>
  <dcterms:modified xsi:type="dcterms:W3CDTF">2024-03-11T17:41:44Z</dcterms:modified>
</cp:coreProperties>
</file>